
<file path=[Content_Types].xml><?xml version="1.0" encoding="utf-8"?>
<Types xmlns="http://schemas.openxmlformats.org/package/2006/content-types">
  <Default Extension="xml" ContentType="application/xml"/>
  <Default Extension="jpg" ContentType="image/jpeg"/>
  <Default Extension="tiff" ContentType="image/tiff"/>
  <Default Extension="mp4" ContentType="video/mp4"/>
  <Default Extension="emf" ContentType="image/x-em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9"/>
  </p:notesMasterIdLst>
  <p:sldIdLst>
    <p:sldId id="298" r:id="rId2"/>
    <p:sldId id="301" r:id="rId3"/>
    <p:sldId id="302" r:id="rId4"/>
    <p:sldId id="258" r:id="rId5"/>
    <p:sldId id="263" r:id="rId6"/>
    <p:sldId id="264" r:id="rId7"/>
    <p:sldId id="265" r:id="rId8"/>
    <p:sldId id="271" r:id="rId9"/>
    <p:sldId id="272" r:id="rId10"/>
    <p:sldId id="273" r:id="rId11"/>
    <p:sldId id="274" r:id="rId12"/>
    <p:sldId id="275" r:id="rId13"/>
    <p:sldId id="276" r:id="rId14"/>
    <p:sldId id="277" r:id="rId15"/>
    <p:sldId id="279" r:id="rId16"/>
    <p:sldId id="280" r:id="rId17"/>
    <p:sldId id="282" r:id="rId18"/>
    <p:sldId id="284" r:id="rId19"/>
    <p:sldId id="285" r:id="rId20"/>
    <p:sldId id="286" r:id="rId21"/>
    <p:sldId id="287" r:id="rId22"/>
    <p:sldId id="292" r:id="rId23"/>
    <p:sldId id="288" r:id="rId24"/>
    <p:sldId id="289" r:id="rId25"/>
    <p:sldId id="290" r:id="rId26"/>
    <p:sldId id="291" r:id="rId27"/>
    <p:sldId id="293" r:id="rId28"/>
    <p:sldId id="294" r:id="rId29"/>
    <p:sldId id="297" r:id="rId30"/>
    <p:sldId id="299" r:id="rId31"/>
    <p:sldId id="305" r:id="rId32"/>
    <p:sldId id="307" r:id="rId33"/>
    <p:sldId id="309" r:id="rId34"/>
    <p:sldId id="310" r:id="rId35"/>
    <p:sldId id="308" r:id="rId36"/>
    <p:sldId id="312" r:id="rId37"/>
    <p:sldId id="31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08"/>
    <p:restoredTop sz="94512"/>
  </p:normalViewPr>
  <p:slideViewPr>
    <p:cSldViewPr snapToGrid="0" snapToObjects="1">
      <p:cViewPr varScale="1">
        <p:scale>
          <a:sx n="93" d="100"/>
          <a:sy n="93" d="100"/>
        </p:scale>
        <p:origin x="224" y="80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1CABD3-8A57-FC40-8D98-9A8918608038}" type="datetimeFigureOut">
              <a:rPr lang="en-US" smtClean="0"/>
              <a:t>3/16/17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09DA3C-DA9A-1E47-AD65-BCB103BE0748}" type="slidenum">
              <a:rPr lang="en-US" smtClean="0"/>
              <a:t>‹#›</a:t>
            </a:fld>
            <a:endParaRPr lang="en-US"/>
          </a:p>
        </p:txBody>
      </p:sp>
    </p:spTree>
    <p:extLst>
      <p:ext uri="{BB962C8B-B14F-4D97-AF65-F5344CB8AC3E}">
        <p14:creationId xmlns:p14="http://schemas.microsoft.com/office/powerpoint/2010/main" val="881650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144463"/>
            <a:ext cx="6381750" cy="35909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74D1495A-DD81-44F4-9F54-1F39867BF2D9}" type="slidenum">
              <a:rPr lang="en-US" smtClean="0"/>
              <a:pPr/>
              <a:t>1</a:t>
            </a:fld>
            <a:endParaRPr lang="en-US" dirty="0"/>
          </a:p>
        </p:txBody>
      </p:sp>
    </p:spTree>
    <p:extLst>
      <p:ext uri="{BB962C8B-B14F-4D97-AF65-F5344CB8AC3E}">
        <p14:creationId xmlns:p14="http://schemas.microsoft.com/office/powerpoint/2010/main" val="394340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09DA3C-DA9A-1E47-AD65-BCB103BE0748}" type="slidenum">
              <a:rPr lang="en-US" smtClean="0"/>
              <a:t>2</a:t>
            </a:fld>
            <a:endParaRPr lang="en-US"/>
          </a:p>
        </p:txBody>
      </p:sp>
    </p:spTree>
    <p:extLst>
      <p:ext uri="{BB962C8B-B14F-4D97-AF65-F5344CB8AC3E}">
        <p14:creationId xmlns:p14="http://schemas.microsoft.com/office/powerpoint/2010/main" val="183618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09DA3C-DA9A-1E47-AD65-BCB103BE0748}" type="slidenum">
              <a:rPr lang="en-US" smtClean="0"/>
              <a:t>3</a:t>
            </a:fld>
            <a:endParaRPr lang="en-US"/>
          </a:p>
        </p:txBody>
      </p:sp>
    </p:spTree>
    <p:extLst>
      <p:ext uri="{BB962C8B-B14F-4D97-AF65-F5344CB8AC3E}">
        <p14:creationId xmlns:p14="http://schemas.microsoft.com/office/powerpoint/2010/main" val="1830824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09DA3C-DA9A-1E47-AD65-BCB103BE0748}" type="slidenum">
              <a:rPr lang="en-US" smtClean="0"/>
              <a:t>4</a:t>
            </a:fld>
            <a:endParaRPr lang="en-US"/>
          </a:p>
        </p:txBody>
      </p:sp>
    </p:spTree>
    <p:extLst>
      <p:ext uri="{BB962C8B-B14F-4D97-AF65-F5344CB8AC3E}">
        <p14:creationId xmlns:p14="http://schemas.microsoft.com/office/powerpoint/2010/main" val="1631813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09DA3C-DA9A-1E47-AD65-BCB103BE0748}" type="slidenum">
              <a:rPr lang="en-US" smtClean="0"/>
              <a:t>17</a:t>
            </a:fld>
            <a:endParaRPr lang="en-US"/>
          </a:p>
        </p:txBody>
      </p:sp>
    </p:spTree>
    <p:extLst>
      <p:ext uri="{BB962C8B-B14F-4D97-AF65-F5344CB8AC3E}">
        <p14:creationId xmlns:p14="http://schemas.microsoft.com/office/powerpoint/2010/main" val="257579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09DA3C-DA9A-1E47-AD65-BCB103BE0748}" type="slidenum">
              <a:rPr lang="en-US" smtClean="0"/>
              <a:t>18</a:t>
            </a:fld>
            <a:endParaRPr lang="en-US"/>
          </a:p>
        </p:txBody>
      </p:sp>
    </p:spTree>
    <p:extLst>
      <p:ext uri="{BB962C8B-B14F-4D97-AF65-F5344CB8AC3E}">
        <p14:creationId xmlns:p14="http://schemas.microsoft.com/office/powerpoint/2010/main" val="374023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09DA3C-DA9A-1E47-AD65-BCB103BE0748}" type="slidenum">
              <a:rPr lang="en-US" smtClean="0"/>
              <a:t>20</a:t>
            </a:fld>
            <a:endParaRPr lang="en-US"/>
          </a:p>
        </p:txBody>
      </p:sp>
    </p:spTree>
    <p:extLst>
      <p:ext uri="{BB962C8B-B14F-4D97-AF65-F5344CB8AC3E}">
        <p14:creationId xmlns:p14="http://schemas.microsoft.com/office/powerpoint/2010/main" val="1381543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09DA3C-DA9A-1E47-AD65-BCB103BE0748}" type="slidenum">
              <a:rPr lang="en-US" smtClean="0"/>
              <a:t>23</a:t>
            </a:fld>
            <a:endParaRPr lang="en-US"/>
          </a:p>
        </p:txBody>
      </p:sp>
    </p:spTree>
    <p:extLst>
      <p:ext uri="{BB962C8B-B14F-4D97-AF65-F5344CB8AC3E}">
        <p14:creationId xmlns:p14="http://schemas.microsoft.com/office/powerpoint/2010/main" val="359432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09DA3C-DA9A-1E47-AD65-BCB103BE0748}" type="slidenum">
              <a:rPr lang="en-US" smtClean="0"/>
              <a:t>28</a:t>
            </a:fld>
            <a:endParaRPr lang="en-US"/>
          </a:p>
        </p:txBody>
      </p:sp>
    </p:spTree>
    <p:extLst>
      <p:ext uri="{BB962C8B-B14F-4D97-AF65-F5344CB8AC3E}">
        <p14:creationId xmlns:p14="http://schemas.microsoft.com/office/powerpoint/2010/main" val="1715596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4" Type="http://schemas.openxmlformats.org/officeDocument/2006/relationships/image" Target="../media/image1.png"/><Relationship Id="rId5" Type="http://schemas.openxmlformats.org/officeDocument/2006/relationships/image" Target="../media/image2.emf"/><Relationship Id="rId6" Type="http://schemas.openxmlformats.org/officeDocument/2006/relationships/image" Target="../media/image3.emf"/><Relationship Id="rId1" Type="http://schemas.microsoft.com/office/2007/relationships/media" Target="../media/media1.mp4"/><Relationship Id="rId2" Type="http://schemas.openxmlformats.org/officeDocument/2006/relationships/video" Target="../media/media1.mp4"/></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 Copyright 2000-2016 TIBCO Software Inc.       </a:t>
            </a:r>
            <a:endParaRPr lang="en-US"/>
          </a:p>
        </p:txBody>
      </p:sp>
      <p:sp>
        <p:nvSpPr>
          <p:cNvPr id="6" name="Slide Number Placeholder 5"/>
          <p:cNvSpPr>
            <a:spLocks noGrp="1"/>
          </p:cNvSpPr>
          <p:nvPr>
            <p:ph type="sldNum" sz="quarter" idx="12"/>
          </p:nvPr>
        </p:nvSpPr>
        <p:spPr/>
        <p:txBody>
          <a:bodyPr/>
          <a:lstStyle/>
          <a:p>
            <a:fld id="{868A5ED3-F9A2-E74F-ACF4-AE717D92BAD0}" type="slidenum">
              <a:rPr lang="en-US" smtClean="0"/>
              <a:t>‹#›</a:t>
            </a:fld>
            <a:endParaRPr lang="en-US"/>
          </a:p>
        </p:txBody>
      </p:sp>
    </p:spTree>
    <p:extLst>
      <p:ext uri="{BB962C8B-B14F-4D97-AF65-F5344CB8AC3E}">
        <p14:creationId xmlns:p14="http://schemas.microsoft.com/office/powerpoint/2010/main" val="19821141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 Copyright 2000-2016 TIBCO Software Inc.       </a:t>
            </a:r>
            <a:endParaRPr lang="en-US"/>
          </a:p>
        </p:txBody>
      </p:sp>
      <p:sp>
        <p:nvSpPr>
          <p:cNvPr id="6" name="Slide Number Placeholder 5"/>
          <p:cNvSpPr>
            <a:spLocks noGrp="1"/>
          </p:cNvSpPr>
          <p:nvPr>
            <p:ph type="sldNum" sz="quarter" idx="12"/>
          </p:nvPr>
        </p:nvSpPr>
        <p:spPr/>
        <p:txBody>
          <a:bodyPr/>
          <a:lstStyle/>
          <a:p>
            <a:fld id="{868A5ED3-F9A2-E74F-ACF4-AE717D92BAD0}" type="slidenum">
              <a:rPr lang="en-US" smtClean="0"/>
              <a:t>‹#›</a:t>
            </a:fld>
            <a:endParaRPr lang="en-US"/>
          </a:p>
        </p:txBody>
      </p:sp>
    </p:spTree>
    <p:extLst>
      <p:ext uri="{BB962C8B-B14F-4D97-AF65-F5344CB8AC3E}">
        <p14:creationId xmlns:p14="http://schemas.microsoft.com/office/powerpoint/2010/main" val="1988363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 Copyright 2000-2016 TIBCO Software Inc.       </a:t>
            </a:r>
            <a:endParaRPr lang="en-US"/>
          </a:p>
        </p:txBody>
      </p:sp>
      <p:sp>
        <p:nvSpPr>
          <p:cNvPr id="6" name="Slide Number Placeholder 5"/>
          <p:cNvSpPr>
            <a:spLocks noGrp="1"/>
          </p:cNvSpPr>
          <p:nvPr>
            <p:ph type="sldNum" sz="quarter" idx="12"/>
          </p:nvPr>
        </p:nvSpPr>
        <p:spPr/>
        <p:txBody>
          <a:bodyPr/>
          <a:lstStyle/>
          <a:p>
            <a:fld id="{868A5ED3-F9A2-E74F-ACF4-AE717D92BAD0}" type="slidenum">
              <a:rPr lang="en-US" smtClean="0"/>
              <a:t>‹#›</a:t>
            </a:fld>
            <a:endParaRPr lang="en-US"/>
          </a:p>
        </p:txBody>
      </p:sp>
    </p:spTree>
    <p:extLst>
      <p:ext uri="{BB962C8B-B14F-4D97-AF65-F5344CB8AC3E}">
        <p14:creationId xmlns:p14="http://schemas.microsoft.com/office/powerpoint/2010/main" val="14377758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pic>
        <p:nvPicPr>
          <p:cNvPr id="13" name="3Symbols_Morph_Animation_010616_2">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3394080" y="12174"/>
            <a:ext cx="5403849" cy="3039665"/>
          </a:xfrm>
          <a:prstGeom prst="rect">
            <a:avLst/>
          </a:prstGeom>
        </p:spPr>
      </p:pic>
      <p:pic>
        <p:nvPicPr>
          <p:cNvPr id="18" name="Picture 17"/>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1212878" y="5987279"/>
            <a:ext cx="979127" cy="870724"/>
          </a:xfrm>
          <a:prstGeom prst="rect">
            <a:avLst/>
          </a:prstGeom>
        </p:spPr>
      </p:pic>
      <p:sp>
        <p:nvSpPr>
          <p:cNvPr id="14" name="Text Placeholder 13"/>
          <p:cNvSpPr>
            <a:spLocks noGrp="1"/>
          </p:cNvSpPr>
          <p:nvPr>
            <p:ph type="body" sz="quarter" idx="13" hasCustomPrompt="1"/>
          </p:nvPr>
        </p:nvSpPr>
        <p:spPr>
          <a:xfrm>
            <a:off x="2512637" y="3286343"/>
            <a:ext cx="7131049" cy="446616"/>
          </a:xfrm>
        </p:spPr>
        <p:txBody>
          <a:bodyPr>
            <a:noAutofit/>
          </a:bodyPr>
          <a:lstStyle>
            <a:lvl1pPr marL="0" indent="0" algn="ctr">
              <a:buNone/>
              <a:defRPr sz="1867">
                <a:solidFill>
                  <a:schemeClr val="tx2"/>
                </a:solidFill>
              </a:defRPr>
            </a:lvl1pPr>
            <a:lvl2pPr marL="457017" indent="0">
              <a:buNone/>
              <a:defRPr sz="1467"/>
            </a:lvl2pPr>
            <a:lvl3pPr marL="914034" indent="0">
              <a:buNone/>
              <a:defRPr sz="1467"/>
            </a:lvl3pPr>
            <a:lvl4pPr marL="1371051" indent="0">
              <a:buNone/>
              <a:defRPr sz="1333"/>
            </a:lvl4pPr>
            <a:lvl5pPr marL="1828069" indent="0">
              <a:buNone/>
              <a:defRPr sz="1333"/>
            </a:lvl5pPr>
          </a:lstStyle>
          <a:p>
            <a:pPr lvl="0"/>
            <a:r>
              <a:rPr lang="en-US" dirty="0" smtClean="0"/>
              <a:t>Presented by:</a:t>
            </a:r>
          </a:p>
        </p:txBody>
      </p:sp>
      <p:sp>
        <p:nvSpPr>
          <p:cNvPr id="15" name="Text Placeholder 13"/>
          <p:cNvSpPr>
            <a:spLocks noGrp="1"/>
          </p:cNvSpPr>
          <p:nvPr>
            <p:ph type="body" sz="quarter" idx="14" hasCustomPrompt="1"/>
          </p:nvPr>
        </p:nvSpPr>
        <p:spPr>
          <a:xfrm>
            <a:off x="2512637" y="3741089"/>
            <a:ext cx="7131049" cy="446616"/>
          </a:xfrm>
        </p:spPr>
        <p:txBody>
          <a:bodyPr>
            <a:noAutofit/>
          </a:bodyPr>
          <a:lstStyle>
            <a:lvl1pPr marL="0" indent="0" algn="ctr">
              <a:buNone/>
              <a:defRPr sz="1867">
                <a:solidFill>
                  <a:schemeClr val="tx2"/>
                </a:solidFill>
              </a:defRPr>
            </a:lvl1pPr>
            <a:lvl2pPr marL="457017" indent="0">
              <a:buNone/>
              <a:defRPr sz="1467"/>
            </a:lvl2pPr>
            <a:lvl3pPr marL="914034" indent="0">
              <a:buNone/>
              <a:defRPr sz="1467"/>
            </a:lvl3pPr>
            <a:lvl4pPr marL="1371051" indent="0">
              <a:buNone/>
              <a:defRPr sz="1333"/>
            </a:lvl4pPr>
            <a:lvl5pPr marL="1828069" indent="0">
              <a:buNone/>
              <a:defRPr sz="1333"/>
            </a:lvl5pPr>
          </a:lstStyle>
          <a:p>
            <a:pPr lvl="0"/>
            <a:r>
              <a:rPr lang="en-US" dirty="0" smtClean="0"/>
              <a:t>Date</a:t>
            </a:r>
          </a:p>
        </p:txBody>
      </p:sp>
      <p:sp>
        <p:nvSpPr>
          <p:cNvPr id="10" name="Title 1"/>
          <p:cNvSpPr>
            <a:spLocks noGrp="1"/>
          </p:cNvSpPr>
          <p:nvPr>
            <p:ph type="title"/>
          </p:nvPr>
        </p:nvSpPr>
        <p:spPr>
          <a:xfrm>
            <a:off x="496409" y="2367520"/>
            <a:ext cx="11163496" cy="910693"/>
          </a:xfrm>
          <a:prstGeom prst="rect">
            <a:avLst/>
          </a:prstGeom>
        </p:spPr>
        <p:txBody>
          <a:bodyPr lIns="91406" tIns="45703" rIns="91406" bIns="45703"/>
          <a:lstStyle>
            <a:lvl1pPr algn="ctr">
              <a:defRPr sz="2667">
                <a:solidFill>
                  <a:schemeClr val="tx2"/>
                </a:solidFill>
              </a:defRPr>
            </a:lvl1pPr>
          </a:lstStyle>
          <a:p>
            <a:r>
              <a:rPr lang="en-US" smtClean="0"/>
              <a:t>Click to edit Master title style</a:t>
            </a:r>
            <a:endParaRPr lang="en-US" dirty="0"/>
          </a:p>
        </p:txBody>
      </p:sp>
      <p:sp>
        <p:nvSpPr>
          <p:cNvPr id="2" name="Date Placeholder 1"/>
          <p:cNvSpPr>
            <a:spLocks noGrp="1"/>
          </p:cNvSpPr>
          <p:nvPr>
            <p:ph type="dt" sz="half" idx="15"/>
          </p:nvPr>
        </p:nvSpPr>
        <p:spPr/>
        <p:txBody>
          <a:bodyPr/>
          <a:lstStyle/>
          <a:p>
            <a:endParaRPr lang="en-US" dirty="0"/>
          </a:p>
        </p:txBody>
      </p:sp>
      <p:sp>
        <p:nvSpPr>
          <p:cNvPr id="3" name="Footer Placeholder 2"/>
          <p:cNvSpPr>
            <a:spLocks noGrp="1"/>
          </p:cNvSpPr>
          <p:nvPr>
            <p:ph type="ftr" sz="quarter" idx="16"/>
          </p:nvPr>
        </p:nvSpPr>
        <p:spPr/>
        <p:txBody>
          <a:bodyPr/>
          <a:lstStyle/>
          <a:p>
            <a:r>
              <a:rPr lang="en-US" smtClean="0"/>
              <a:t>© Copyright 2000-2016 TIBCO Software Inc.       </a:t>
            </a:r>
            <a:endParaRPr lang="en-US" dirty="0"/>
          </a:p>
        </p:txBody>
      </p:sp>
      <p:sp>
        <p:nvSpPr>
          <p:cNvPr id="4" name="Slide Number Placeholder 3"/>
          <p:cNvSpPr>
            <a:spLocks noGrp="1"/>
          </p:cNvSpPr>
          <p:nvPr>
            <p:ph type="sldNum" sz="quarter" idx="17"/>
          </p:nvPr>
        </p:nvSpPr>
        <p:spPr/>
        <p:txBody>
          <a:bodyPr/>
          <a:lstStyle/>
          <a:p>
            <a:fld id="{FCEE2C88-6C8F-484D-AF69-578F576B1F44}" type="slidenum">
              <a:rPr lang="en-US" smtClean="0"/>
              <a:pPr/>
              <a:t>‹#›</a:t>
            </a:fld>
            <a:endParaRPr lang="en-US" dirty="0"/>
          </a:p>
        </p:txBody>
      </p:sp>
      <p:pic>
        <p:nvPicPr>
          <p:cNvPr id="11" name="Picture 10"/>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3774764" y="802386"/>
            <a:ext cx="4606787" cy="1204049"/>
          </a:xfrm>
          <a:prstGeom prst="rect">
            <a:avLst/>
          </a:prstGeom>
        </p:spPr>
      </p:pic>
    </p:spTree>
    <p:extLst>
      <p:ext uri="{BB962C8B-B14F-4D97-AF65-F5344CB8AC3E}">
        <p14:creationId xmlns:p14="http://schemas.microsoft.com/office/powerpoint/2010/main" val="1173625757"/>
      </p:ext>
    </p:extLst>
  </p:cSld>
  <p:clrMapOvr>
    <a:masterClrMapping/>
  </p:clrMapOvr>
  <mc:AlternateContent xmlns:mc="http://schemas.openxmlformats.org/markup-compatibility/2006" xmlns:p14="http://schemas.microsoft.com/office/powerpoint/2010/main">
    <mc:Choice Requires="p14">
      <p:transition p14:dur="300">
        <p:wipe/>
      </p:transition>
    </mc:Choice>
    <mc:Fallback xmlns="">
      <p:transition xmlns:p14="http://schemas.microsoft.com/office/powerpoint/2010/main">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2002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1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3"/>
                                        </p:tgtEl>
                                      </p:cBhvr>
                                    </p:cmd>
                                  </p:childTnLst>
                                </p:cTn>
                              </p:par>
                            </p:childTnLst>
                          </p:cTn>
                        </p:par>
                      </p:childTnLst>
                    </p:cTn>
                  </p:par>
                </p:childTnLst>
              </p:cTn>
              <p:nextCondLst>
                <p:cond evt="onClick" delay="0">
                  <p:tgtEl>
                    <p:spTgt spid="13"/>
                  </p:tgtEl>
                </p:cond>
              </p:nextCondLst>
            </p:seq>
            <p:video>
              <p:cMediaNode vol="80000">
                <p:cTn id="16" repeatCount="indefinite" fill="hold" display="0">
                  <p:stCondLst>
                    <p:cond delay="indefinite"/>
                  </p:stCondLst>
                </p:cTn>
                <p:tgtEl>
                  <p:spTgt spid="13"/>
                </p:tgtEl>
              </p:cMediaNode>
            </p:video>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 Copyright 2000-2016 TIBCO Software Inc.       </a:t>
            </a:r>
            <a:endParaRPr lang="en-US"/>
          </a:p>
        </p:txBody>
      </p:sp>
      <p:sp>
        <p:nvSpPr>
          <p:cNvPr id="6" name="Slide Number Placeholder 5"/>
          <p:cNvSpPr>
            <a:spLocks noGrp="1"/>
          </p:cNvSpPr>
          <p:nvPr>
            <p:ph type="sldNum" sz="quarter" idx="12"/>
          </p:nvPr>
        </p:nvSpPr>
        <p:spPr/>
        <p:txBody>
          <a:bodyPr/>
          <a:lstStyle/>
          <a:p>
            <a:fld id="{868A5ED3-F9A2-E74F-ACF4-AE717D92BAD0}" type="slidenum">
              <a:rPr lang="en-US" smtClean="0"/>
              <a:t>‹#›</a:t>
            </a:fld>
            <a:endParaRPr lang="en-US"/>
          </a:p>
        </p:txBody>
      </p:sp>
    </p:spTree>
    <p:extLst>
      <p:ext uri="{BB962C8B-B14F-4D97-AF65-F5344CB8AC3E}">
        <p14:creationId xmlns:p14="http://schemas.microsoft.com/office/powerpoint/2010/main" val="185872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 Copyright 2000-2016 TIBCO Software Inc.       </a:t>
            </a:r>
            <a:endParaRPr lang="en-US"/>
          </a:p>
        </p:txBody>
      </p:sp>
      <p:sp>
        <p:nvSpPr>
          <p:cNvPr id="6" name="Slide Number Placeholder 5"/>
          <p:cNvSpPr>
            <a:spLocks noGrp="1"/>
          </p:cNvSpPr>
          <p:nvPr>
            <p:ph type="sldNum" sz="quarter" idx="12"/>
          </p:nvPr>
        </p:nvSpPr>
        <p:spPr/>
        <p:txBody>
          <a:bodyPr/>
          <a:lstStyle/>
          <a:p>
            <a:fld id="{868A5ED3-F9A2-E74F-ACF4-AE717D92BAD0}" type="slidenum">
              <a:rPr lang="en-US" smtClean="0"/>
              <a:t>‹#›</a:t>
            </a:fld>
            <a:endParaRPr lang="en-US"/>
          </a:p>
        </p:txBody>
      </p:sp>
    </p:spTree>
    <p:extLst>
      <p:ext uri="{BB962C8B-B14F-4D97-AF65-F5344CB8AC3E}">
        <p14:creationId xmlns:p14="http://schemas.microsoft.com/office/powerpoint/2010/main" val="1672298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 Copyright 2000-2016 TIBCO Software Inc.       </a:t>
            </a:r>
            <a:endParaRPr lang="en-US"/>
          </a:p>
        </p:txBody>
      </p:sp>
      <p:sp>
        <p:nvSpPr>
          <p:cNvPr id="7" name="Slide Number Placeholder 6"/>
          <p:cNvSpPr>
            <a:spLocks noGrp="1"/>
          </p:cNvSpPr>
          <p:nvPr>
            <p:ph type="sldNum" sz="quarter" idx="12"/>
          </p:nvPr>
        </p:nvSpPr>
        <p:spPr/>
        <p:txBody>
          <a:bodyPr/>
          <a:lstStyle/>
          <a:p>
            <a:fld id="{868A5ED3-F9A2-E74F-ACF4-AE717D92BAD0}" type="slidenum">
              <a:rPr lang="en-US" smtClean="0"/>
              <a:t>‹#›</a:t>
            </a:fld>
            <a:endParaRPr lang="en-US"/>
          </a:p>
        </p:txBody>
      </p:sp>
    </p:spTree>
    <p:extLst>
      <p:ext uri="{BB962C8B-B14F-4D97-AF65-F5344CB8AC3E}">
        <p14:creationId xmlns:p14="http://schemas.microsoft.com/office/powerpoint/2010/main" val="58060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smtClean="0"/>
              <a:t>© Copyright 2000-2016 TIBCO Software Inc.       </a:t>
            </a:r>
            <a:endParaRPr lang="en-US"/>
          </a:p>
        </p:txBody>
      </p:sp>
      <p:sp>
        <p:nvSpPr>
          <p:cNvPr id="9" name="Slide Number Placeholder 8"/>
          <p:cNvSpPr>
            <a:spLocks noGrp="1"/>
          </p:cNvSpPr>
          <p:nvPr>
            <p:ph type="sldNum" sz="quarter" idx="12"/>
          </p:nvPr>
        </p:nvSpPr>
        <p:spPr/>
        <p:txBody>
          <a:bodyPr/>
          <a:lstStyle/>
          <a:p>
            <a:fld id="{868A5ED3-F9A2-E74F-ACF4-AE717D92BAD0}" type="slidenum">
              <a:rPr lang="en-US" smtClean="0"/>
              <a:t>‹#›</a:t>
            </a:fld>
            <a:endParaRPr lang="en-US"/>
          </a:p>
        </p:txBody>
      </p:sp>
    </p:spTree>
    <p:extLst>
      <p:ext uri="{BB962C8B-B14F-4D97-AF65-F5344CB8AC3E}">
        <p14:creationId xmlns:p14="http://schemas.microsoft.com/office/powerpoint/2010/main" val="864793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 Copyright 2000-2016 TIBCO Software Inc.       </a:t>
            </a:r>
            <a:endParaRPr lang="en-US"/>
          </a:p>
        </p:txBody>
      </p:sp>
      <p:sp>
        <p:nvSpPr>
          <p:cNvPr id="5" name="Slide Number Placeholder 4"/>
          <p:cNvSpPr>
            <a:spLocks noGrp="1"/>
          </p:cNvSpPr>
          <p:nvPr>
            <p:ph type="sldNum" sz="quarter" idx="12"/>
          </p:nvPr>
        </p:nvSpPr>
        <p:spPr/>
        <p:txBody>
          <a:bodyPr/>
          <a:lstStyle/>
          <a:p>
            <a:fld id="{868A5ED3-F9A2-E74F-ACF4-AE717D92BAD0}" type="slidenum">
              <a:rPr lang="en-US" smtClean="0"/>
              <a:t>‹#›</a:t>
            </a:fld>
            <a:endParaRPr lang="en-US"/>
          </a:p>
        </p:txBody>
      </p:sp>
    </p:spTree>
    <p:extLst>
      <p:ext uri="{BB962C8B-B14F-4D97-AF65-F5344CB8AC3E}">
        <p14:creationId xmlns:p14="http://schemas.microsoft.com/office/powerpoint/2010/main" val="4229813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 Copyright 2000-2016 TIBCO Software Inc.       </a:t>
            </a:r>
            <a:endParaRPr lang="en-US"/>
          </a:p>
        </p:txBody>
      </p:sp>
      <p:sp>
        <p:nvSpPr>
          <p:cNvPr id="4" name="Slide Number Placeholder 3"/>
          <p:cNvSpPr>
            <a:spLocks noGrp="1"/>
          </p:cNvSpPr>
          <p:nvPr>
            <p:ph type="sldNum" sz="quarter" idx="12"/>
          </p:nvPr>
        </p:nvSpPr>
        <p:spPr/>
        <p:txBody>
          <a:bodyPr/>
          <a:lstStyle/>
          <a:p>
            <a:fld id="{868A5ED3-F9A2-E74F-ACF4-AE717D92BAD0}" type="slidenum">
              <a:rPr lang="en-US" smtClean="0"/>
              <a:t>‹#›</a:t>
            </a:fld>
            <a:endParaRPr lang="en-US"/>
          </a:p>
        </p:txBody>
      </p:sp>
    </p:spTree>
    <p:extLst>
      <p:ext uri="{BB962C8B-B14F-4D97-AF65-F5344CB8AC3E}">
        <p14:creationId xmlns:p14="http://schemas.microsoft.com/office/powerpoint/2010/main" val="876089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 Copyright 2000-2016 TIBCO Software Inc.       </a:t>
            </a:r>
            <a:endParaRPr lang="en-US"/>
          </a:p>
        </p:txBody>
      </p:sp>
      <p:sp>
        <p:nvSpPr>
          <p:cNvPr id="7" name="Slide Number Placeholder 6"/>
          <p:cNvSpPr>
            <a:spLocks noGrp="1"/>
          </p:cNvSpPr>
          <p:nvPr>
            <p:ph type="sldNum" sz="quarter" idx="12"/>
          </p:nvPr>
        </p:nvSpPr>
        <p:spPr/>
        <p:txBody>
          <a:bodyPr/>
          <a:lstStyle/>
          <a:p>
            <a:fld id="{868A5ED3-F9A2-E74F-ACF4-AE717D92BAD0}" type="slidenum">
              <a:rPr lang="en-US" smtClean="0"/>
              <a:t>‹#›</a:t>
            </a:fld>
            <a:endParaRPr lang="en-US"/>
          </a:p>
        </p:txBody>
      </p:sp>
    </p:spTree>
    <p:extLst>
      <p:ext uri="{BB962C8B-B14F-4D97-AF65-F5344CB8AC3E}">
        <p14:creationId xmlns:p14="http://schemas.microsoft.com/office/powerpoint/2010/main" val="12906116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 Copyright 2000-2016 TIBCO Software Inc.       </a:t>
            </a:r>
            <a:endParaRPr lang="en-US"/>
          </a:p>
        </p:txBody>
      </p:sp>
      <p:sp>
        <p:nvSpPr>
          <p:cNvPr id="7" name="Slide Number Placeholder 6"/>
          <p:cNvSpPr>
            <a:spLocks noGrp="1"/>
          </p:cNvSpPr>
          <p:nvPr>
            <p:ph type="sldNum" sz="quarter" idx="12"/>
          </p:nvPr>
        </p:nvSpPr>
        <p:spPr/>
        <p:txBody>
          <a:bodyPr/>
          <a:lstStyle/>
          <a:p>
            <a:fld id="{868A5ED3-F9A2-E74F-ACF4-AE717D92BAD0}" type="slidenum">
              <a:rPr lang="en-US" smtClean="0"/>
              <a:t>‹#›</a:t>
            </a:fld>
            <a:endParaRPr lang="en-US"/>
          </a:p>
        </p:txBody>
      </p:sp>
    </p:spTree>
    <p:extLst>
      <p:ext uri="{BB962C8B-B14F-4D97-AF65-F5344CB8AC3E}">
        <p14:creationId xmlns:p14="http://schemas.microsoft.com/office/powerpoint/2010/main" val="172454499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 Copyright 2000-2016 TIBCO Software Inc.       </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8A5ED3-F9A2-E74F-ACF4-AE717D92BAD0}" type="slidenum">
              <a:rPr lang="en-US" smtClean="0"/>
              <a:t>‹#›</a:t>
            </a:fld>
            <a:endParaRPr lang="en-US"/>
          </a:p>
        </p:txBody>
      </p:sp>
    </p:spTree>
    <p:extLst>
      <p:ext uri="{BB962C8B-B14F-4D97-AF65-F5344CB8AC3E}">
        <p14:creationId xmlns:p14="http://schemas.microsoft.com/office/powerpoint/2010/main" val="5439205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21.jpg"/><Relationship Id="rId1" Type="http://schemas.openxmlformats.org/officeDocument/2006/relationships/slideLayout" Target="../slideLayouts/slideLayout2.xml"/><Relationship Id="rId2" Type="http://schemas.openxmlformats.org/officeDocument/2006/relationships/image" Target="../media/image1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 Id="rId3" Type="http://schemas.openxmlformats.org/officeDocument/2006/relationships/image" Target="../media/image23.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g"/><Relationship Id="rId3" Type="http://schemas.openxmlformats.org/officeDocument/2006/relationships/image" Target="../media/image2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g"/><Relationship Id="rId3" Type="http://schemas.openxmlformats.org/officeDocument/2006/relationships/image" Target="../media/image2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32.jpg"/><Relationship Id="rId4" Type="http://schemas.openxmlformats.org/officeDocument/2006/relationships/image" Target="../media/image23.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jpg"/></Relationships>
</file>

<file path=ppt/slides/_rels/slide23.xml.rels><?xml version="1.0" encoding="UTF-8" standalone="yes"?>
<Relationships xmlns="http://schemas.openxmlformats.org/package/2006/relationships"><Relationship Id="rId3" Type="http://schemas.openxmlformats.org/officeDocument/2006/relationships/image" Target="../media/image35.jpg"/><Relationship Id="rId4" Type="http://schemas.openxmlformats.org/officeDocument/2006/relationships/image" Target="../media/image36.jp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jpg"/><Relationship Id="rId3" Type="http://schemas.openxmlformats.org/officeDocument/2006/relationships/image" Target="../media/image41.jpg"/></Relationships>
</file>

<file path=ppt/slides/_rels/slide28.xml.rels><?xml version="1.0" encoding="UTF-8" standalone="yes"?>
<Relationships xmlns="http://schemas.openxmlformats.org/package/2006/relationships"><Relationship Id="rId3" Type="http://schemas.openxmlformats.org/officeDocument/2006/relationships/hyperlink" Target="http://localhost:7777/WeatherApp" TargetMode="External"/><Relationship Id="rId4" Type="http://schemas.openxmlformats.org/officeDocument/2006/relationships/image" Target="../media/image42.tiff"/><Relationship Id="rId5" Type="http://schemas.openxmlformats.org/officeDocument/2006/relationships/image" Target="../media/image43.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tiff"/><Relationship Id="rId3" Type="http://schemas.openxmlformats.org/officeDocument/2006/relationships/image" Target="../media/image45.tiff"/></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tiff"/><Relationship Id="rId3" Type="http://schemas.openxmlformats.org/officeDocument/2006/relationships/image" Target="../media/image48.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api.pcfdemo.tibco.com/" TargetMode="External"/><Relationship Id="rId3"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jp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 Id="rId3"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 Id="rId3"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p:cNvSpPr>
            <a:spLocks noGrp="1"/>
          </p:cNvSpPr>
          <p:nvPr>
            <p:ph type="body" sz="quarter" idx="14"/>
          </p:nvPr>
        </p:nvSpPr>
        <p:spPr>
          <a:xfrm>
            <a:off x="2530475" y="5228883"/>
            <a:ext cx="7131049" cy="446616"/>
          </a:xfrm>
        </p:spPr>
        <p:txBody>
          <a:bodyPr/>
          <a:lstStyle/>
          <a:p>
            <a:r>
              <a:rPr lang="en-US" dirty="0" smtClean="0"/>
              <a:t>March, 2017</a:t>
            </a:r>
            <a:endParaRPr lang="en-US" dirty="0"/>
          </a:p>
        </p:txBody>
      </p:sp>
      <p:sp>
        <p:nvSpPr>
          <p:cNvPr id="10" name="Title 2"/>
          <p:cNvSpPr>
            <a:spLocks noGrp="1"/>
          </p:cNvSpPr>
          <p:nvPr>
            <p:ph type="title"/>
          </p:nvPr>
        </p:nvSpPr>
        <p:spPr>
          <a:xfrm>
            <a:off x="514251" y="3076180"/>
            <a:ext cx="11163496" cy="910693"/>
          </a:xfrm>
        </p:spPr>
        <p:txBody>
          <a:bodyPr>
            <a:normAutofit fontScale="90000"/>
          </a:bodyPr>
          <a:lstStyle/>
          <a:p>
            <a:r>
              <a:rPr lang="en-US" dirty="0" smtClean="0"/>
              <a:t>Integration Spectrum Workshop:</a:t>
            </a:r>
            <a:br>
              <a:rPr lang="en-US" dirty="0" smtClean="0"/>
            </a:br>
            <a:r>
              <a:rPr lang="en-US" dirty="0" smtClean="0"/>
              <a:t/>
            </a:r>
            <a:br>
              <a:rPr lang="en-US" dirty="0" smtClean="0"/>
            </a:br>
            <a:r>
              <a:rPr lang="en-US" dirty="0" smtClean="0"/>
              <a:t>TIBCO </a:t>
            </a:r>
            <a:r>
              <a:rPr lang="en-US" dirty="0" err="1" smtClean="0"/>
              <a:t>BusinessWorks</a:t>
            </a:r>
            <a:r>
              <a:rPr lang="en-US" dirty="0" smtClean="0"/>
              <a:t> Container Edition (BWCE) Hand-On Lab</a:t>
            </a:r>
            <a:br>
              <a:rPr lang="en-US" dirty="0" smtClean="0"/>
            </a:br>
            <a:endParaRPr lang="en-US" dirty="0"/>
          </a:p>
        </p:txBody>
      </p:sp>
      <p:sp>
        <p:nvSpPr>
          <p:cNvPr id="4" name="Slide Number Placeholder 3"/>
          <p:cNvSpPr>
            <a:spLocks noGrp="1"/>
          </p:cNvSpPr>
          <p:nvPr>
            <p:ph type="sldNum" sz="quarter" idx="17"/>
          </p:nvPr>
        </p:nvSpPr>
        <p:spPr/>
        <p:txBody>
          <a:bodyPr/>
          <a:lstStyle/>
          <a:p>
            <a:fld id="{FCEE2C88-6C8F-484D-AF69-578F576B1F44}" type="slidenum">
              <a:rPr lang="en-US" smtClean="0"/>
              <a:pPr/>
              <a:t>1</a:t>
            </a:fld>
            <a:endParaRPr lang="en-US" dirty="0"/>
          </a:p>
        </p:txBody>
      </p:sp>
    </p:spTree>
    <p:extLst>
      <p:ext uri="{BB962C8B-B14F-4D97-AF65-F5344CB8AC3E}">
        <p14:creationId xmlns:p14="http://schemas.microsoft.com/office/powerpoint/2010/main" val="490800204"/>
      </p:ext>
    </p:extLst>
  </p:cSld>
  <p:clrMapOvr>
    <a:masterClrMapping/>
  </p:clrMapOvr>
  <mc:AlternateContent xmlns:mc="http://schemas.openxmlformats.org/markup-compatibility/2006" xmlns:p14="http://schemas.microsoft.com/office/powerpoint/2010/main">
    <mc:Choice Requires="p14">
      <p:transition p14:dur="300">
        <p:wipe/>
      </p:transition>
    </mc:Choice>
    <mc:Fallback xmlns="">
      <p:transition xmlns:p14="http://schemas.microsoft.com/office/powerpoint/2010/main">
        <p:wip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5624" y="839417"/>
            <a:ext cx="5759551" cy="4667833"/>
          </a:xfrm>
          <a:prstGeom prst="rect">
            <a:avLst/>
          </a:prstGeom>
          <a:effectLst>
            <a:outerShdw blurRad="63500" sx="102000" sy="102000" algn="ctr" rotWithShape="0">
              <a:prstClr val="black">
                <a:alpha val="40000"/>
              </a:prstClr>
            </a:outerShdw>
          </a:effectLst>
        </p:spPr>
      </p:pic>
      <p:sp>
        <p:nvSpPr>
          <p:cNvPr id="3" name="TextBox 2"/>
          <p:cNvSpPr txBox="1"/>
          <p:nvPr/>
        </p:nvSpPr>
        <p:spPr>
          <a:xfrm>
            <a:off x="422837" y="5699968"/>
            <a:ext cx="9225024" cy="73866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indent="-342900">
              <a:buAutoNum type="arabicParenR"/>
            </a:pPr>
            <a:r>
              <a:rPr lang="en-US" sz="1400" dirty="0" smtClean="0">
                <a:latin typeface="Century Gothic" charset="0"/>
                <a:ea typeface="Century Gothic" charset="0"/>
                <a:cs typeface="Century Gothic" charset="0"/>
              </a:rPr>
              <a:t>Click on the newly added Invoke Activity.</a:t>
            </a:r>
          </a:p>
          <a:p>
            <a:pPr marL="342900" indent="-342900">
              <a:buAutoNum type="arabicParenR"/>
            </a:pPr>
            <a:r>
              <a:rPr lang="en-US" sz="1400" dirty="0" smtClean="0">
                <a:latin typeface="Century Gothic" charset="0"/>
                <a:ea typeface="Century Gothic" charset="0"/>
                <a:cs typeface="Century Gothic" charset="0"/>
              </a:rPr>
              <a:t>Click on the General tab (Circled in Green) in the Properties Panel and rename Invoke Activity to </a:t>
            </a:r>
            <a:r>
              <a:rPr lang="en-US" sz="1400" dirty="0" err="1" smtClean="0">
                <a:latin typeface="Century Gothic" charset="0"/>
                <a:ea typeface="Century Gothic" charset="0"/>
                <a:cs typeface="Century Gothic" charset="0"/>
              </a:rPr>
              <a:t>LookupAreaCode</a:t>
            </a:r>
            <a:r>
              <a:rPr lang="en-US" sz="1400" dirty="0" smtClean="0">
                <a:latin typeface="Century Gothic" charset="0"/>
                <a:ea typeface="Century Gothic" charset="0"/>
                <a:cs typeface="Century Gothic" charset="0"/>
              </a:rPr>
              <a:t>.   This makes the process flow in the canvas easier to read and understand.</a:t>
            </a:r>
          </a:p>
        </p:txBody>
      </p:sp>
      <p:sp>
        <p:nvSpPr>
          <p:cNvPr id="2" name="Oval 1"/>
          <p:cNvSpPr/>
          <p:nvPr/>
        </p:nvSpPr>
        <p:spPr>
          <a:xfrm>
            <a:off x="1241325" y="4209568"/>
            <a:ext cx="1070538" cy="335666"/>
          </a:xfrm>
          <a:prstGeom prst="ellipse">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2"/>
          <p:cNvSpPr>
            <a:spLocks/>
          </p:cNvSpPr>
          <p:nvPr/>
        </p:nvSpPr>
        <p:spPr bwMode="auto">
          <a:xfrm>
            <a:off x="0" y="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dirty="0" smtClean="0">
                <a:solidFill>
                  <a:prstClr val="white"/>
                </a:solidFill>
                <a:latin typeface="Century Gothic"/>
                <a:ea typeface="ＭＳ Ｐゴシック" charset="0"/>
                <a:cs typeface="Century Gothic"/>
              </a:rPr>
              <a:t>Rename Invoke Activity</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sp>
        <p:nvSpPr>
          <p:cNvPr id="8" name="Slide Number Placeholder 7"/>
          <p:cNvSpPr>
            <a:spLocks noGrp="1"/>
          </p:cNvSpPr>
          <p:nvPr>
            <p:ph type="sldNum" sz="quarter" idx="12"/>
          </p:nvPr>
        </p:nvSpPr>
        <p:spPr/>
        <p:txBody>
          <a:bodyPr/>
          <a:lstStyle/>
          <a:p>
            <a:fld id="{868A5ED3-F9A2-E74F-ACF4-AE717D92BAD0}" type="slidenum">
              <a:rPr lang="en-US" smtClean="0"/>
              <a:t>10</a:t>
            </a:fld>
            <a:endParaRPr lang="en-US"/>
          </a:p>
        </p:txBody>
      </p:sp>
    </p:spTree>
    <p:extLst>
      <p:ext uri="{BB962C8B-B14F-4D97-AF65-F5344CB8AC3E}">
        <p14:creationId xmlns:p14="http://schemas.microsoft.com/office/powerpoint/2010/main" val="3234727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7338" y="908895"/>
            <a:ext cx="7644957" cy="3987241"/>
          </a:xfrm>
          <a:prstGeom prst="rect">
            <a:avLst/>
          </a:prstGeom>
          <a:effectLst>
            <a:outerShdw blurRad="63500" sx="102000" sy="102000" algn="ctr" rotWithShape="0">
              <a:prstClr val="black">
                <a:alpha val="40000"/>
              </a:prstClr>
            </a:outerShdw>
          </a:effectLst>
        </p:spPr>
      </p:pic>
      <p:sp>
        <p:nvSpPr>
          <p:cNvPr id="3" name="TextBox 2"/>
          <p:cNvSpPr txBox="1"/>
          <p:nvPr/>
        </p:nvSpPr>
        <p:spPr>
          <a:xfrm>
            <a:off x="647277" y="5158331"/>
            <a:ext cx="9225024" cy="138499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indent="-342900">
              <a:buAutoNum type="arabicParenR"/>
            </a:pPr>
            <a:r>
              <a:rPr lang="en-US" sz="1400" dirty="0" smtClean="0">
                <a:latin typeface="Century Gothic" charset="0"/>
                <a:ea typeface="Century Gothic" charset="0"/>
                <a:cs typeface="Century Gothic" charset="0"/>
              </a:rPr>
              <a:t>Switch from the General Tab to the Input tab in the Properties Panel.  This allows you to pass parameters from a source to a target.</a:t>
            </a:r>
          </a:p>
          <a:p>
            <a:pPr marL="342900" indent="-342900">
              <a:buAutoNum type="arabicParenR"/>
            </a:pPr>
            <a:r>
              <a:rPr lang="en-US" sz="1400" dirty="0" smtClean="0">
                <a:latin typeface="Century Gothic" charset="0"/>
                <a:ea typeface="Century Gothic" charset="0"/>
                <a:cs typeface="Century Gothic" charset="0"/>
              </a:rPr>
              <a:t>Expand the Data Source Tree to find the </a:t>
            </a:r>
            <a:r>
              <a:rPr lang="en-US" sz="1400" dirty="0" err="1" smtClean="0">
                <a:latin typeface="Century Gothic" charset="0"/>
                <a:ea typeface="Century Gothic" charset="0"/>
                <a:cs typeface="Century Gothic" charset="0"/>
              </a:rPr>
              <a:t>weatherGetParameters</a:t>
            </a:r>
            <a:r>
              <a:rPr lang="en-US" sz="1400" dirty="0" smtClean="0">
                <a:latin typeface="Century Gothic" charset="0"/>
                <a:ea typeface="Century Gothic" charset="0"/>
                <a:cs typeface="Century Gothic" charset="0"/>
              </a:rPr>
              <a:t>/</a:t>
            </a:r>
            <a:r>
              <a:rPr lang="en-US" sz="1400" dirty="0" err="1" smtClean="0">
                <a:latin typeface="Century Gothic" charset="0"/>
                <a:ea typeface="Century Gothic" charset="0"/>
                <a:cs typeface="Century Gothic" charset="0"/>
              </a:rPr>
              <a:t>areaCode</a:t>
            </a:r>
            <a:r>
              <a:rPr lang="en-US" sz="1400" dirty="0" smtClean="0">
                <a:latin typeface="Century Gothic" charset="0"/>
                <a:ea typeface="Century Gothic" charset="0"/>
                <a:cs typeface="Century Gothic" charset="0"/>
              </a:rPr>
              <a:t> parameter highlighted in blue.</a:t>
            </a:r>
          </a:p>
          <a:p>
            <a:pPr marL="342900" indent="-342900">
              <a:buAutoNum type="arabicParenR"/>
            </a:pPr>
            <a:r>
              <a:rPr lang="en-US" sz="1400" dirty="0" smtClean="0">
                <a:latin typeface="Century Gothic" charset="0"/>
                <a:ea typeface="Century Gothic" charset="0"/>
                <a:cs typeface="Century Gothic" charset="0"/>
              </a:rPr>
              <a:t>Expand the tree on the right to find the corresponding </a:t>
            </a:r>
            <a:r>
              <a:rPr lang="en-US" sz="1400" dirty="0" err="1" smtClean="0">
                <a:latin typeface="Century Gothic" charset="0"/>
                <a:ea typeface="Century Gothic" charset="0"/>
                <a:cs typeface="Century Gothic" charset="0"/>
              </a:rPr>
              <a:t>areaCode</a:t>
            </a:r>
            <a:r>
              <a:rPr lang="en-US" sz="1400" dirty="0" smtClean="0">
                <a:latin typeface="Century Gothic" charset="0"/>
                <a:ea typeface="Century Gothic" charset="0"/>
                <a:cs typeface="Century Gothic" charset="0"/>
              </a:rPr>
              <a:t> parameter.  Drag and drop from left to right as shown above.</a:t>
            </a:r>
          </a:p>
        </p:txBody>
      </p:sp>
      <p:sp>
        <p:nvSpPr>
          <p:cNvPr id="4" name="Rectangle 2"/>
          <p:cNvSpPr>
            <a:spLocks/>
          </p:cNvSpPr>
          <p:nvPr/>
        </p:nvSpPr>
        <p:spPr bwMode="auto">
          <a:xfrm>
            <a:off x="0" y="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noProof="0" dirty="0" smtClean="0">
                <a:solidFill>
                  <a:prstClr val="white"/>
                </a:solidFill>
                <a:latin typeface="Century Gothic"/>
                <a:ea typeface="ＭＳ Ｐゴシック" charset="0"/>
                <a:cs typeface="Century Gothic"/>
              </a:rPr>
              <a:t>Map </a:t>
            </a:r>
            <a:r>
              <a:rPr lang="en-US" sz="2400" b="1" kern="0" noProof="0" dirty="0" err="1" smtClean="0">
                <a:solidFill>
                  <a:prstClr val="white"/>
                </a:solidFill>
                <a:latin typeface="Century Gothic"/>
                <a:ea typeface="ＭＳ Ｐゴシック" charset="0"/>
                <a:cs typeface="Century Gothic"/>
              </a:rPr>
              <a:t>areaCode</a:t>
            </a:r>
            <a:r>
              <a:rPr lang="en-US" sz="2400" b="1" kern="0" noProof="0" dirty="0" smtClean="0">
                <a:solidFill>
                  <a:prstClr val="white"/>
                </a:solidFill>
                <a:latin typeface="Century Gothic"/>
                <a:ea typeface="ＭＳ Ｐゴシック" charset="0"/>
                <a:cs typeface="Century Gothic"/>
              </a:rPr>
              <a:t> Input </a:t>
            </a:r>
            <a:r>
              <a:rPr lang="en-US" sz="2400" b="1" kern="0" noProof="0" dirty="0" err="1" smtClean="0">
                <a:solidFill>
                  <a:prstClr val="white"/>
                </a:solidFill>
                <a:latin typeface="Century Gothic"/>
                <a:ea typeface="ＭＳ Ｐゴシック" charset="0"/>
                <a:cs typeface="Century Gothic"/>
              </a:rPr>
              <a:t>XPath</a:t>
            </a:r>
            <a:r>
              <a:rPr lang="en-US" sz="2400" b="1" kern="0" noProof="0" dirty="0" smtClean="0">
                <a:solidFill>
                  <a:prstClr val="white"/>
                </a:solidFill>
                <a:latin typeface="Century Gothic"/>
                <a:ea typeface="ＭＳ Ｐゴシック" charset="0"/>
                <a:cs typeface="Century Gothic"/>
              </a:rPr>
              <a:t> Expression</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sp>
        <p:nvSpPr>
          <p:cNvPr id="7" name="Slide Number Placeholder 6"/>
          <p:cNvSpPr>
            <a:spLocks noGrp="1"/>
          </p:cNvSpPr>
          <p:nvPr>
            <p:ph type="sldNum" sz="quarter" idx="12"/>
          </p:nvPr>
        </p:nvSpPr>
        <p:spPr/>
        <p:txBody>
          <a:bodyPr/>
          <a:lstStyle/>
          <a:p>
            <a:fld id="{868A5ED3-F9A2-E74F-ACF4-AE717D92BAD0}" type="slidenum">
              <a:rPr lang="en-US" smtClean="0"/>
              <a:t>11</a:t>
            </a:fld>
            <a:endParaRPr lang="en-US"/>
          </a:p>
        </p:txBody>
      </p:sp>
    </p:spTree>
    <p:extLst>
      <p:ext uri="{BB962C8B-B14F-4D97-AF65-F5344CB8AC3E}">
        <p14:creationId xmlns:p14="http://schemas.microsoft.com/office/powerpoint/2010/main" val="13246927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5036" y="862779"/>
            <a:ext cx="4104004" cy="3554121"/>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4100" y="1041268"/>
            <a:ext cx="4902560" cy="3953875"/>
          </a:xfrm>
          <a:prstGeom prst="rect">
            <a:avLst/>
          </a:prstGeom>
          <a:effectLst>
            <a:outerShdw blurRad="63500" sx="102000" sy="102000" algn="ctr" rotWithShape="0">
              <a:prstClr val="black">
                <a:alpha val="40000"/>
              </a:prst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1777" y="1128178"/>
            <a:ext cx="5070222" cy="4169954"/>
          </a:xfrm>
          <a:prstGeom prst="rect">
            <a:avLst/>
          </a:prstGeom>
          <a:effectLst>
            <a:outerShdw blurRad="63500" sx="102000" sy="102000" algn="ctr" rotWithShape="0">
              <a:prstClr val="black">
                <a:alpha val="40000"/>
              </a:prstClr>
            </a:outerShdw>
          </a:effectLst>
        </p:spPr>
      </p:pic>
      <p:sp>
        <p:nvSpPr>
          <p:cNvPr id="6" name="TextBox 5"/>
          <p:cNvSpPr txBox="1"/>
          <p:nvPr/>
        </p:nvSpPr>
        <p:spPr>
          <a:xfrm>
            <a:off x="302098" y="5563531"/>
            <a:ext cx="9225024" cy="95410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indent="-342900">
              <a:buAutoNum type="arabicParenR"/>
            </a:pPr>
            <a:r>
              <a:rPr lang="en-US" sz="1400" dirty="0" smtClean="0">
                <a:latin typeface="Century Gothic" charset="0"/>
                <a:ea typeface="Century Gothic" charset="0"/>
                <a:cs typeface="Century Gothic" charset="0"/>
              </a:rPr>
              <a:t>Next we will import an XML Schema called </a:t>
            </a:r>
            <a:r>
              <a:rPr lang="en-US" sz="1400" dirty="0" err="1" smtClean="0">
                <a:latin typeface="Century Gothic" charset="0"/>
                <a:ea typeface="Century Gothic" charset="0"/>
                <a:cs typeface="Century Gothic" charset="0"/>
              </a:rPr>
              <a:t>WUConditionsResource.xsd</a:t>
            </a:r>
            <a:r>
              <a:rPr lang="en-US" sz="1400" dirty="0" smtClean="0">
                <a:latin typeface="Century Gothic" charset="0"/>
                <a:ea typeface="Century Gothic" charset="0"/>
                <a:cs typeface="Century Gothic" charset="0"/>
              </a:rPr>
              <a:t> from the File System.  This file is located in the Lab Files Folder on your Desktop.</a:t>
            </a:r>
          </a:p>
          <a:p>
            <a:pPr marL="342900" indent="-342900">
              <a:buAutoNum type="arabicParenR"/>
            </a:pPr>
            <a:r>
              <a:rPr lang="en-US" sz="1400" dirty="0" smtClean="0">
                <a:latin typeface="Century Gothic" charset="0"/>
                <a:ea typeface="Century Gothic" charset="0"/>
                <a:cs typeface="Century Gothic" charset="0"/>
              </a:rPr>
              <a:t>First navigate to the Schemas folder in the Project Explorer.   Then import the </a:t>
            </a:r>
            <a:r>
              <a:rPr lang="en-US" sz="1400" dirty="0" err="1" smtClean="0">
                <a:latin typeface="Century Gothic" charset="0"/>
                <a:ea typeface="Century Gothic" charset="0"/>
                <a:cs typeface="Century Gothic" charset="0"/>
              </a:rPr>
              <a:t>WUConditionsResource.xsd</a:t>
            </a:r>
            <a:r>
              <a:rPr lang="en-US" sz="1400" dirty="0" smtClean="0">
                <a:latin typeface="Century Gothic" charset="0"/>
                <a:ea typeface="Century Gothic" charset="0"/>
                <a:cs typeface="Century Gothic" charset="0"/>
              </a:rPr>
              <a:t> file using the Import dialogs as in previous steps.</a:t>
            </a:r>
          </a:p>
        </p:txBody>
      </p:sp>
      <p:sp>
        <p:nvSpPr>
          <p:cNvPr id="8" name="Rectangle 2"/>
          <p:cNvSpPr>
            <a:spLocks/>
          </p:cNvSpPr>
          <p:nvPr/>
        </p:nvSpPr>
        <p:spPr bwMode="auto">
          <a:xfrm>
            <a:off x="0" y="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noProof="0" dirty="0" smtClean="0">
                <a:solidFill>
                  <a:prstClr val="white"/>
                </a:solidFill>
                <a:latin typeface="Century Gothic"/>
                <a:ea typeface="ＭＳ Ｐゴシック" charset="0"/>
                <a:cs typeface="Century Gothic"/>
              </a:rPr>
              <a:t>Import </a:t>
            </a:r>
            <a:r>
              <a:rPr lang="en-US" sz="2400" b="1" kern="0" noProof="0" dirty="0" err="1" smtClean="0">
                <a:solidFill>
                  <a:prstClr val="white"/>
                </a:solidFill>
                <a:latin typeface="Century Gothic"/>
                <a:ea typeface="ＭＳ Ｐゴシック" charset="0"/>
                <a:cs typeface="Century Gothic"/>
              </a:rPr>
              <a:t>WUConditionsResource</a:t>
            </a:r>
            <a:r>
              <a:rPr lang="en-US" sz="2400" b="1" kern="0" dirty="0" smtClean="0">
                <a:solidFill>
                  <a:prstClr val="white"/>
                </a:solidFill>
                <a:latin typeface="Century Gothic"/>
                <a:ea typeface="ＭＳ Ｐゴシック" charset="0"/>
                <a:cs typeface="Century Gothic"/>
              </a:rPr>
              <a:t>.</a:t>
            </a:r>
            <a:r>
              <a:rPr lang="en-US" sz="2400" b="1" kern="0" dirty="0" err="1" smtClean="0">
                <a:solidFill>
                  <a:prstClr val="white"/>
                </a:solidFill>
                <a:latin typeface="Century Gothic"/>
                <a:ea typeface="ＭＳ Ｐゴシック" charset="0"/>
                <a:cs typeface="Century Gothic"/>
              </a:rPr>
              <a:t>xsd</a:t>
            </a:r>
            <a:r>
              <a:rPr lang="en-US" sz="2400" b="1" kern="0" dirty="0" smtClean="0">
                <a:solidFill>
                  <a:prstClr val="white"/>
                </a:solidFill>
                <a:latin typeface="Century Gothic"/>
                <a:ea typeface="ＭＳ Ｐゴシック" charset="0"/>
                <a:cs typeface="Century Gothic"/>
              </a:rPr>
              <a:t> </a:t>
            </a:r>
            <a:r>
              <a:rPr lang="en-US" sz="2400" b="1" kern="0" noProof="0" dirty="0" smtClean="0">
                <a:solidFill>
                  <a:prstClr val="white"/>
                </a:solidFill>
                <a:latin typeface="Century Gothic"/>
                <a:ea typeface="ＭＳ Ｐゴシック" charset="0"/>
                <a:cs typeface="Century Gothic"/>
              </a:rPr>
              <a:t>Schema from Lab Resources Folder</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sp>
        <p:nvSpPr>
          <p:cNvPr id="9" name="Slide Number Placeholder 8"/>
          <p:cNvSpPr>
            <a:spLocks noGrp="1"/>
          </p:cNvSpPr>
          <p:nvPr>
            <p:ph type="sldNum" sz="quarter" idx="12"/>
          </p:nvPr>
        </p:nvSpPr>
        <p:spPr/>
        <p:txBody>
          <a:bodyPr/>
          <a:lstStyle/>
          <a:p>
            <a:fld id="{868A5ED3-F9A2-E74F-ACF4-AE717D92BAD0}" type="slidenum">
              <a:rPr lang="en-US" smtClean="0"/>
              <a:t>12</a:t>
            </a:fld>
            <a:endParaRPr lang="en-US"/>
          </a:p>
        </p:txBody>
      </p:sp>
    </p:spTree>
    <p:extLst>
      <p:ext uri="{BB962C8B-B14F-4D97-AF65-F5344CB8AC3E}">
        <p14:creationId xmlns:p14="http://schemas.microsoft.com/office/powerpoint/2010/main" val="11489043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906" y="1009778"/>
            <a:ext cx="9519092" cy="3656340"/>
          </a:xfrm>
          <a:prstGeom prst="rect">
            <a:avLst/>
          </a:prstGeom>
          <a:ln w="12700">
            <a:solidFill>
              <a:schemeClr val="accent1"/>
            </a:solidFill>
          </a:ln>
          <a:effectLst>
            <a:outerShdw blurRad="63500" sx="102000" sy="102000" algn="ctr" rotWithShape="0">
              <a:prstClr val="black">
                <a:alpha val="40000"/>
              </a:prstClr>
            </a:outerShdw>
          </a:effectLst>
        </p:spPr>
      </p:pic>
      <p:sp>
        <p:nvSpPr>
          <p:cNvPr id="3" name="TextBox 2"/>
          <p:cNvSpPr txBox="1"/>
          <p:nvPr/>
        </p:nvSpPr>
        <p:spPr>
          <a:xfrm>
            <a:off x="778974" y="5029196"/>
            <a:ext cx="9225024" cy="1600438"/>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indent="-342900">
              <a:buAutoNum type="arabicParenR"/>
            </a:pPr>
            <a:r>
              <a:rPr lang="en-US" sz="1400" dirty="0" smtClean="0">
                <a:latin typeface="Century Gothic" charset="0"/>
                <a:ea typeface="Century Gothic" charset="0"/>
                <a:cs typeface="Century Gothic" charset="0"/>
              </a:rPr>
              <a:t>Notice the </a:t>
            </a:r>
            <a:r>
              <a:rPr lang="en-US" sz="1400" dirty="0" err="1" smtClean="0">
                <a:latin typeface="Century Gothic" charset="0"/>
                <a:ea typeface="Century Gothic" charset="0"/>
                <a:cs typeface="Century Gothic" charset="0"/>
              </a:rPr>
              <a:t>WUConditionsResource.xsd</a:t>
            </a:r>
            <a:r>
              <a:rPr lang="en-US" sz="1400" dirty="0" smtClean="0">
                <a:latin typeface="Century Gothic" charset="0"/>
                <a:ea typeface="Century Gothic" charset="0"/>
                <a:cs typeface="Century Gothic" charset="0"/>
              </a:rPr>
              <a:t> resource is now part of the Schemas Folder in the Project Explorer.   It is circled in green above.</a:t>
            </a:r>
          </a:p>
          <a:p>
            <a:pPr marL="342900" indent="-342900">
              <a:buAutoNum type="arabicParenR"/>
            </a:pPr>
            <a:r>
              <a:rPr lang="en-US" sz="1400" dirty="0" smtClean="0">
                <a:latin typeface="Century Gothic" charset="0"/>
                <a:ea typeface="Century Gothic" charset="0"/>
                <a:cs typeface="Century Gothic" charset="0"/>
              </a:rPr>
              <a:t>Make note of its location in the Project Explorer as it will be needed in a coming step.</a:t>
            </a:r>
          </a:p>
          <a:p>
            <a:pPr marL="342900" indent="-342900">
              <a:buAutoNum type="arabicParenR"/>
            </a:pPr>
            <a:r>
              <a:rPr lang="en-US" sz="1400" dirty="0" smtClean="0">
                <a:latin typeface="Century Gothic" charset="0"/>
                <a:ea typeface="Century Gothic" charset="0"/>
                <a:cs typeface="Century Gothic" charset="0"/>
              </a:rPr>
              <a:t>Next, select the REST and JSON Palette in the Palette Library (highlighted in blue) and then drag an “Invoke REST API” activity from the “REST and JSON” Palette (as annotated in green above) and drop it in between the </a:t>
            </a:r>
            <a:r>
              <a:rPr lang="en-US" sz="1400" dirty="0" err="1" smtClean="0">
                <a:latin typeface="Century Gothic" charset="0"/>
                <a:ea typeface="Century Gothic" charset="0"/>
                <a:cs typeface="Century Gothic" charset="0"/>
              </a:rPr>
              <a:t>LookupAreaCode</a:t>
            </a:r>
            <a:r>
              <a:rPr lang="en-US" sz="1400" dirty="0" smtClean="0">
                <a:latin typeface="Century Gothic" charset="0"/>
                <a:ea typeface="Century Gothic" charset="0"/>
                <a:cs typeface="Century Gothic" charset="0"/>
              </a:rPr>
              <a:t> Activity and the </a:t>
            </a:r>
            <a:r>
              <a:rPr lang="en-US" sz="1400" dirty="0" err="1" smtClean="0">
                <a:latin typeface="Century Gothic" charset="0"/>
                <a:ea typeface="Century Gothic" charset="0"/>
                <a:cs typeface="Century Gothic" charset="0"/>
              </a:rPr>
              <a:t>getOut</a:t>
            </a:r>
            <a:r>
              <a:rPr lang="en-US" sz="1400" dirty="0" smtClean="0">
                <a:latin typeface="Century Gothic" charset="0"/>
                <a:ea typeface="Century Gothic" charset="0"/>
                <a:cs typeface="Century Gothic" charset="0"/>
              </a:rPr>
              <a:t> activity above.  See annotations in green.</a:t>
            </a:r>
          </a:p>
        </p:txBody>
      </p:sp>
      <p:sp>
        <p:nvSpPr>
          <p:cNvPr id="6" name="TextBox 5"/>
          <p:cNvSpPr txBox="1"/>
          <p:nvPr/>
        </p:nvSpPr>
        <p:spPr>
          <a:xfrm>
            <a:off x="4870792" y="1940676"/>
            <a:ext cx="747320" cy="230832"/>
          </a:xfrm>
          <a:prstGeom prst="rect">
            <a:avLst/>
          </a:prstGeom>
          <a:noFill/>
        </p:spPr>
        <p:txBody>
          <a:bodyPr wrap="none" rtlCol="0">
            <a:spAutoFit/>
          </a:bodyPr>
          <a:lstStyle/>
          <a:p>
            <a:r>
              <a:rPr lang="en-US" sz="900" b="1" dirty="0" smtClean="0">
                <a:solidFill>
                  <a:srgbClr val="00B050"/>
                </a:solidFill>
                <a:latin typeface="Century Gothic" charset="0"/>
                <a:ea typeface="Century Gothic" charset="0"/>
                <a:cs typeface="Century Gothic" charset="0"/>
              </a:rPr>
              <a:t>Drop Here</a:t>
            </a:r>
            <a:endParaRPr lang="en-US" sz="900" b="1" dirty="0">
              <a:solidFill>
                <a:srgbClr val="00B050"/>
              </a:solidFill>
              <a:latin typeface="Century Gothic" charset="0"/>
              <a:ea typeface="Century Gothic" charset="0"/>
              <a:cs typeface="Century Gothic" charset="0"/>
            </a:endParaRPr>
          </a:p>
        </p:txBody>
      </p:sp>
      <p:sp>
        <p:nvSpPr>
          <p:cNvPr id="7" name="TextBox 6"/>
          <p:cNvSpPr txBox="1"/>
          <p:nvPr/>
        </p:nvSpPr>
        <p:spPr>
          <a:xfrm>
            <a:off x="7947499" y="3851348"/>
            <a:ext cx="683200" cy="230832"/>
          </a:xfrm>
          <a:prstGeom prst="rect">
            <a:avLst/>
          </a:prstGeom>
          <a:noFill/>
        </p:spPr>
        <p:txBody>
          <a:bodyPr wrap="none" rtlCol="0">
            <a:spAutoFit/>
          </a:bodyPr>
          <a:lstStyle/>
          <a:p>
            <a:r>
              <a:rPr lang="en-US" sz="900" b="1" dirty="0" smtClean="0">
                <a:solidFill>
                  <a:srgbClr val="00B050"/>
                </a:solidFill>
                <a:latin typeface="Century Gothic" charset="0"/>
                <a:ea typeface="Century Gothic" charset="0"/>
                <a:cs typeface="Century Gothic" charset="0"/>
              </a:rPr>
              <a:t>Drag This</a:t>
            </a:r>
            <a:endParaRPr lang="en-US" sz="900" b="1" dirty="0">
              <a:solidFill>
                <a:srgbClr val="00B050"/>
              </a:solidFill>
              <a:latin typeface="Century Gothic" charset="0"/>
              <a:ea typeface="Century Gothic" charset="0"/>
              <a:cs typeface="Century Gothic" charset="0"/>
            </a:endParaRPr>
          </a:p>
        </p:txBody>
      </p:sp>
      <p:cxnSp>
        <p:nvCxnSpPr>
          <p:cNvPr id="8" name="Elbow Connector 7"/>
          <p:cNvCxnSpPr>
            <a:endCxn id="6" idx="2"/>
          </p:cNvCxnSpPr>
          <p:nvPr/>
        </p:nvCxnSpPr>
        <p:spPr>
          <a:xfrm rot="10800000">
            <a:off x="5244453" y="2171509"/>
            <a:ext cx="3355917" cy="1690811"/>
          </a:xfrm>
          <a:prstGeom prst="bentConnector2">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846305" y="2324883"/>
            <a:ext cx="1075936" cy="230832"/>
          </a:xfrm>
          <a:prstGeom prst="rect">
            <a:avLst/>
          </a:prstGeom>
          <a:noFill/>
        </p:spPr>
        <p:txBody>
          <a:bodyPr wrap="none" rtlCol="0">
            <a:spAutoFit/>
          </a:bodyPr>
          <a:lstStyle/>
          <a:p>
            <a:r>
              <a:rPr lang="en-US" sz="900" b="1" dirty="0" err="1" smtClean="0">
                <a:solidFill>
                  <a:srgbClr val="00B050"/>
                </a:solidFill>
                <a:latin typeface="Century Gothic" charset="0"/>
                <a:ea typeface="Century Gothic" charset="0"/>
                <a:cs typeface="Century Gothic" charset="0"/>
              </a:rPr>
              <a:t>Activites</a:t>
            </a:r>
            <a:r>
              <a:rPr lang="en-US" sz="900" b="1" dirty="0" smtClean="0">
                <a:solidFill>
                  <a:srgbClr val="00B050"/>
                </a:solidFill>
                <a:latin typeface="Century Gothic" charset="0"/>
                <a:ea typeface="Century Gothic" charset="0"/>
                <a:cs typeface="Century Gothic" charset="0"/>
              </a:rPr>
              <a:t> Palette</a:t>
            </a:r>
          </a:p>
        </p:txBody>
      </p:sp>
      <p:sp>
        <p:nvSpPr>
          <p:cNvPr id="15" name="Left Brace 14"/>
          <p:cNvSpPr/>
          <p:nvPr/>
        </p:nvSpPr>
        <p:spPr>
          <a:xfrm>
            <a:off x="7830688" y="1445644"/>
            <a:ext cx="567159" cy="2014790"/>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Oval 9"/>
          <p:cNvSpPr/>
          <p:nvPr/>
        </p:nvSpPr>
        <p:spPr>
          <a:xfrm>
            <a:off x="566806" y="3086100"/>
            <a:ext cx="1376294" cy="244054"/>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2"/>
          <p:cNvSpPr>
            <a:spLocks/>
          </p:cNvSpPr>
          <p:nvPr/>
        </p:nvSpPr>
        <p:spPr bwMode="auto">
          <a:xfrm>
            <a:off x="0" y="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dirty="0" smtClean="0">
                <a:solidFill>
                  <a:prstClr val="white"/>
                </a:solidFill>
                <a:latin typeface="Century Gothic"/>
                <a:ea typeface="ＭＳ Ｐゴシック" charset="0"/>
                <a:cs typeface="Century Gothic"/>
              </a:rPr>
              <a:t>Add an </a:t>
            </a:r>
            <a:r>
              <a:rPr lang="en-US" sz="2400" b="1" kern="0" dirty="0" err="1" smtClean="0">
                <a:solidFill>
                  <a:prstClr val="white"/>
                </a:solidFill>
                <a:latin typeface="Century Gothic"/>
                <a:ea typeface="ＭＳ Ｐゴシック" charset="0"/>
                <a:cs typeface="Century Gothic"/>
              </a:rPr>
              <a:t>InvokeRESTAPI</a:t>
            </a:r>
            <a:r>
              <a:rPr lang="en-US" sz="2400" b="1" kern="0" dirty="0" smtClean="0">
                <a:solidFill>
                  <a:prstClr val="white"/>
                </a:solidFill>
                <a:latin typeface="Century Gothic"/>
                <a:ea typeface="ＭＳ Ｐゴシック" charset="0"/>
                <a:cs typeface="Century Gothic"/>
              </a:rPr>
              <a:t> Activity</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sp>
        <p:nvSpPr>
          <p:cNvPr id="13" name="Slide Number Placeholder 12"/>
          <p:cNvSpPr>
            <a:spLocks noGrp="1"/>
          </p:cNvSpPr>
          <p:nvPr>
            <p:ph type="sldNum" sz="quarter" idx="12"/>
          </p:nvPr>
        </p:nvSpPr>
        <p:spPr/>
        <p:txBody>
          <a:bodyPr/>
          <a:lstStyle/>
          <a:p>
            <a:fld id="{868A5ED3-F9A2-E74F-ACF4-AE717D92BAD0}" type="slidenum">
              <a:rPr lang="en-US" smtClean="0"/>
              <a:t>13</a:t>
            </a:fld>
            <a:endParaRPr lang="en-US"/>
          </a:p>
        </p:txBody>
      </p:sp>
      <p:pic>
        <p:nvPicPr>
          <p:cNvPr id="17" name="Picture 16"/>
          <p:cNvPicPr>
            <a:picLocks noChangeAspect="1"/>
          </p:cNvPicPr>
          <p:nvPr/>
        </p:nvPicPr>
        <p:blipFill>
          <a:blip r:embed="rId3"/>
          <a:stretch>
            <a:fillRect/>
          </a:stretch>
        </p:blipFill>
        <p:spPr>
          <a:xfrm>
            <a:off x="8644705" y="1401411"/>
            <a:ext cx="1337495" cy="2782669"/>
          </a:xfrm>
          <a:prstGeom prst="rect">
            <a:avLst/>
          </a:prstGeom>
        </p:spPr>
      </p:pic>
      <p:sp>
        <p:nvSpPr>
          <p:cNvPr id="5" name="Oval 4"/>
          <p:cNvSpPr/>
          <p:nvPr/>
        </p:nvSpPr>
        <p:spPr>
          <a:xfrm>
            <a:off x="8630699" y="3729037"/>
            <a:ext cx="570224" cy="585787"/>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98394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475" y="1289468"/>
            <a:ext cx="5472068" cy="2736034"/>
          </a:xfrm>
          <a:prstGeom prst="rect">
            <a:avLst/>
          </a:prstGeom>
          <a:effectLst>
            <a:outerShdw blurRad="63500" sx="102000" sy="102000" algn="ctr" rotWithShape="0">
              <a:prstClr val="black">
                <a:alpha val="40000"/>
              </a:prstClr>
            </a:outerShdw>
          </a:effectLst>
        </p:spPr>
      </p:pic>
      <p:sp>
        <p:nvSpPr>
          <p:cNvPr id="3" name="TextBox 2"/>
          <p:cNvSpPr txBox="1"/>
          <p:nvPr/>
        </p:nvSpPr>
        <p:spPr>
          <a:xfrm>
            <a:off x="629493" y="4949248"/>
            <a:ext cx="9225024" cy="1600438"/>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indent="-342900">
              <a:buAutoNum type="arabicParenR"/>
            </a:pPr>
            <a:r>
              <a:rPr lang="en-US" sz="1400" dirty="0" smtClean="0">
                <a:latin typeface="Century Gothic" charset="0"/>
                <a:ea typeface="Century Gothic" charset="0"/>
                <a:cs typeface="Century Gothic" charset="0"/>
              </a:rPr>
              <a:t>Next, create a transition line between the </a:t>
            </a:r>
            <a:r>
              <a:rPr lang="en-US" sz="1400" dirty="0" err="1" smtClean="0">
                <a:latin typeface="Century Gothic" charset="0"/>
                <a:ea typeface="Century Gothic" charset="0"/>
                <a:cs typeface="Century Gothic" charset="0"/>
              </a:rPr>
              <a:t>LookupAreaCode</a:t>
            </a:r>
            <a:r>
              <a:rPr lang="en-US" sz="1400" dirty="0" smtClean="0">
                <a:latin typeface="Century Gothic" charset="0"/>
                <a:ea typeface="Century Gothic" charset="0"/>
                <a:cs typeface="Century Gothic" charset="0"/>
              </a:rPr>
              <a:t> activity and the </a:t>
            </a:r>
            <a:r>
              <a:rPr lang="en-US" sz="1400" dirty="0" err="1" smtClean="0">
                <a:latin typeface="Century Gothic" charset="0"/>
                <a:ea typeface="Century Gothic" charset="0"/>
                <a:cs typeface="Century Gothic" charset="0"/>
              </a:rPr>
              <a:t>InvokeRESTAPI</a:t>
            </a:r>
            <a:r>
              <a:rPr lang="en-US" sz="1400" dirty="0" smtClean="0">
                <a:latin typeface="Century Gothic" charset="0"/>
                <a:ea typeface="Century Gothic" charset="0"/>
                <a:cs typeface="Century Gothic" charset="0"/>
              </a:rPr>
              <a:t> activity.  Transition lines tell the process how to flow from one activity to the next.</a:t>
            </a:r>
          </a:p>
          <a:p>
            <a:pPr marL="342900" indent="-342900">
              <a:buAutoNum type="arabicParenR"/>
            </a:pPr>
            <a:r>
              <a:rPr lang="en-US" sz="1400" dirty="0" smtClean="0">
                <a:latin typeface="Century Gothic" charset="0"/>
                <a:ea typeface="Century Gothic" charset="0"/>
                <a:cs typeface="Century Gothic" charset="0"/>
              </a:rPr>
              <a:t>Transition lines are directional so it is important to click from the intended first activity to the next.  Click on the </a:t>
            </a:r>
            <a:r>
              <a:rPr lang="en-US" sz="1400" dirty="0" err="1" smtClean="0">
                <a:latin typeface="Century Gothic" charset="0"/>
                <a:ea typeface="Century Gothic" charset="0"/>
                <a:cs typeface="Century Gothic" charset="0"/>
              </a:rPr>
              <a:t>LookupAreaCode</a:t>
            </a:r>
            <a:r>
              <a:rPr lang="en-US" sz="1400" dirty="0" smtClean="0">
                <a:latin typeface="Century Gothic" charset="0"/>
                <a:ea typeface="Century Gothic" charset="0"/>
                <a:cs typeface="Century Gothic" charset="0"/>
              </a:rPr>
              <a:t> activity to select it and it will display the 4 options in the tooltip above.  The third button is for creating a transition.  See Fig 1.</a:t>
            </a:r>
          </a:p>
          <a:p>
            <a:pPr marL="342900" indent="-342900">
              <a:buAutoNum type="arabicParenR"/>
            </a:pPr>
            <a:r>
              <a:rPr lang="en-US" sz="1400" dirty="0" smtClean="0">
                <a:latin typeface="Century Gothic" charset="0"/>
                <a:ea typeface="Century Gothic" charset="0"/>
                <a:cs typeface="Century Gothic" charset="0"/>
              </a:rPr>
              <a:t>Click and drag from the third button to the </a:t>
            </a:r>
            <a:r>
              <a:rPr lang="en-US" sz="1400" dirty="0" err="1" smtClean="0">
                <a:latin typeface="Century Gothic" charset="0"/>
                <a:ea typeface="Century Gothic" charset="0"/>
                <a:cs typeface="Century Gothic" charset="0"/>
              </a:rPr>
              <a:t>InvokeRESTAPI</a:t>
            </a:r>
            <a:r>
              <a:rPr lang="en-US" sz="1400" dirty="0" smtClean="0">
                <a:latin typeface="Century Gothic" charset="0"/>
                <a:ea typeface="Century Gothic" charset="0"/>
                <a:cs typeface="Century Gothic" charset="0"/>
              </a:rPr>
              <a:t> activity.  You will see a line appear that goes from the </a:t>
            </a:r>
            <a:r>
              <a:rPr lang="en-US" sz="1400" dirty="0" err="1" smtClean="0">
                <a:latin typeface="Century Gothic" charset="0"/>
                <a:ea typeface="Century Gothic" charset="0"/>
                <a:cs typeface="Century Gothic" charset="0"/>
              </a:rPr>
              <a:t>LookupAreaCode</a:t>
            </a:r>
            <a:r>
              <a:rPr lang="en-US" sz="1400" dirty="0" smtClean="0">
                <a:latin typeface="Century Gothic" charset="0"/>
                <a:ea typeface="Century Gothic" charset="0"/>
                <a:cs typeface="Century Gothic" charset="0"/>
              </a:rPr>
              <a:t> activity to the </a:t>
            </a:r>
            <a:r>
              <a:rPr lang="en-US" sz="1400" dirty="0" err="1" smtClean="0">
                <a:latin typeface="Century Gothic" charset="0"/>
                <a:ea typeface="Century Gothic" charset="0"/>
                <a:cs typeface="Century Gothic" charset="0"/>
              </a:rPr>
              <a:t>InvokeRESTAPI</a:t>
            </a:r>
            <a:r>
              <a:rPr lang="en-US" sz="1400" dirty="0" smtClean="0">
                <a:latin typeface="Century Gothic" charset="0"/>
                <a:ea typeface="Century Gothic" charset="0"/>
                <a:cs typeface="Century Gothic" charset="0"/>
              </a:rPr>
              <a:t> activity as shown in Fig 2.</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410" y="1402776"/>
            <a:ext cx="4894102" cy="2914839"/>
          </a:xfrm>
          <a:prstGeom prst="rect">
            <a:avLst/>
          </a:prstGeom>
          <a:effectLst>
            <a:outerShdw blurRad="63500" sx="102000" sy="102000" algn="ctr" rotWithShape="0">
              <a:prstClr val="black">
                <a:alpha val="40000"/>
              </a:prstClr>
            </a:outerShdw>
          </a:effectLst>
        </p:spPr>
      </p:pic>
      <p:sp>
        <p:nvSpPr>
          <p:cNvPr id="2" name="TextBox 1"/>
          <p:cNvSpPr txBox="1"/>
          <p:nvPr/>
        </p:nvSpPr>
        <p:spPr>
          <a:xfrm>
            <a:off x="2952509" y="47463"/>
            <a:ext cx="694481" cy="307777"/>
          </a:xfrm>
          <a:prstGeom prst="rect">
            <a:avLst/>
          </a:prstGeom>
          <a:noFill/>
        </p:spPr>
        <p:txBody>
          <a:bodyPr wrap="square" rtlCol="0">
            <a:spAutoFit/>
          </a:bodyPr>
          <a:lstStyle/>
          <a:p>
            <a:r>
              <a:rPr lang="en-US" sz="1400" dirty="0" smtClean="0"/>
              <a:t>Fig. 1:</a:t>
            </a:r>
            <a:endParaRPr lang="en-US" sz="1400" dirty="0"/>
          </a:p>
        </p:txBody>
      </p:sp>
      <p:sp>
        <p:nvSpPr>
          <p:cNvPr id="6" name="TextBox 5"/>
          <p:cNvSpPr txBox="1"/>
          <p:nvPr/>
        </p:nvSpPr>
        <p:spPr>
          <a:xfrm>
            <a:off x="7606980" y="67971"/>
            <a:ext cx="694481" cy="307777"/>
          </a:xfrm>
          <a:prstGeom prst="rect">
            <a:avLst/>
          </a:prstGeom>
          <a:noFill/>
        </p:spPr>
        <p:txBody>
          <a:bodyPr wrap="square" rtlCol="0">
            <a:spAutoFit/>
          </a:bodyPr>
          <a:lstStyle/>
          <a:p>
            <a:r>
              <a:rPr lang="en-US" sz="1400" dirty="0" smtClean="0"/>
              <a:t>Fig. 2</a:t>
            </a:r>
            <a:endParaRPr lang="en-US" sz="1400" dirty="0"/>
          </a:p>
        </p:txBody>
      </p:sp>
      <p:sp>
        <p:nvSpPr>
          <p:cNvPr id="7" name="Rectangle 2"/>
          <p:cNvSpPr>
            <a:spLocks/>
          </p:cNvSpPr>
          <p:nvPr/>
        </p:nvSpPr>
        <p:spPr bwMode="auto">
          <a:xfrm>
            <a:off x="0" y="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noProof="0" dirty="0" smtClean="0">
                <a:solidFill>
                  <a:prstClr val="white"/>
                </a:solidFill>
                <a:latin typeface="Century Gothic"/>
                <a:ea typeface="ＭＳ Ｐゴシック" charset="0"/>
                <a:cs typeface="Century Gothic"/>
              </a:rPr>
              <a:t>Create a Transition From </a:t>
            </a:r>
            <a:r>
              <a:rPr lang="en-US" sz="2400" b="1" kern="0" noProof="0" dirty="0" err="1" smtClean="0">
                <a:solidFill>
                  <a:prstClr val="white"/>
                </a:solidFill>
                <a:latin typeface="Century Gothic"/>
                <a:ea typeface="ＭＳ Ｐゴシック" charset="0"/>
                <a:cs typeface="Century Gothic"/>
              </a:rPr>
              <a:t>LookupAreaCode</a:t>
            </a:r>
            <a:r>
              <a:rPr lang="en-US" sz="2400" b="1" kern="0" noProof="0" dirty="0" smtClean="0">
                <a:solidFill>
                  <a:prstClr val="white"/>
                </a:solidFill>
                <a:latin typeface="Century Gothic"/>
                <a:ea typeface="ＭＳ Ｐゴシック" charset="0"/>
                <a:cs typeface="Century Gothic"/>
              </a:rPr>
              <a:t> to </a:t>
            </a:r>
            <a:r>
              <a:rPr lang="en-US" sz="2400" b="1" kern="0" noProof="0" dirty="0" err="1" smtClean="0">
                <a:solidFill>
                  <a:prstClr val="white"/>
                </a:solidFill>
                <a:latin typeface="Century Gothic"/>
                <a:ea typeface="ＭＳ Ｐゴシック" charset="0"/>
                <a:cs typeface="Century Gothic"/>
              </a:rPr>
              <a:t>InvokeRESTAPI</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sp>
        <p:nvSpPr>
          <p:cNvPr id="8" name="TextBox 7"/>
          <p:cNvSpPr txBox="1"/>
          <p:nvPr/>
        </p:nvSpPr>
        <p:spPr>
          <a:xfrm>
            <a:off x="7640059" y="4320086"/>
            <a:ext cx="859623" cy="307777"/>
          </a:xfrm>
          <a:prstGeom prst="rect">
            <a:avLst/>
          </a:prstGeom>
          <a:noFill/>
        </p:spPr>
        <p:txBody>
          <a:bodyPr wrap="square" rtlCol="0">
            <a:spAutoFit/>
          </a:bodyPr>
          <a:lstStyle/>
          <a:p>
            <a:r>
              <a:rPr lang="en-US" sz="1400" dirty="0" smtClean="0"/>
              <a:t>Fig 2.</a:t>
            </a:r>
            <a:endParaRPr lang="en-US" sz="1400" dirty="0"/>
          </a:p>
        </p:txBody>
      </p:sp>
      <p:sp>
        <p:nvSpPr>
          <p:cNvPr id="9" name="TextBox 8"/>
          <p:cNvSpPr txBox="1"/>
          <p:nvPr/>
        </p:nvSpPr>
        <p:spPr>
          <a:xfrm>
            <a:off x="2092886" y="4039110"/>
            <a:ext cx="859623" cy="307777"/>
          </a:xfrm>
          <a:prstGeom prst="rect">
            <a:avLst/>
          </a:prstGeom>
          <a:noFill/>
        </p:spPr>
        <p:txBody>
          <a:bodyPr wrap="square" rtlCol="0">
            <a:spAutoFit/>
          </a:bodyPr>
          <a:lstStyle/>
          <a:p>
            <a:r>
              <a:rPr lang="en-US" sz="1400" dirty="0" smtClean="0"/>
              <a:t>Fig 1.</a:t>
            </a:r>
            <a:endParaRPr lang="en-US" sz="1400" dirty="0"/>
          </a:p>
        </p:txBody>
      </p:sp>
      <p:sp>
        <p:nvSpPr>
          <p:cNvPr id="12" name="Slide Number Placeholder 11"/>
          <p:cNvSpPr>
            <a:spLocks noGrp="1"/>
          </p:cNvSpPr>
          <p:nvPr>
            <p:ph type="sldNum" sz="quarter" idx="12"/>
          </p:nvPr>
        </p:nvSpPr>
        <p:spPr/>
        <p:txBody>
          <a:bodyPr/>
          <a:lstStyle/>
          <a:p>
            <a:fld id="{868A5ED3-F9A2-E74F-ACF4-AE717D92BAD0}" type="slidenum">
              <a:rPr lang="en-US" smtClean="0"/>
              <a:t>14</a:t>
            </a:fld>
            <a:endParaRPr lang="en-US"/>
          </a:p>
        </p:txBody>
      </p:sp>
    </p:spTree>
    <p:extLst>
      <p:ext uri="{BB962C8B-B14F-4D97-AF65-F5344CB8AC3E}">
        <p14:creationId xmlns:p14="http://schemas.microsoft.com/office/powerpoint/2010/main" val="4248482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564" y="974581"/>
            <a:ext cx="6885208" cy="4162793"/>
          </a:xfrm>
          <a:prstGeom prst="rect">
            <a:avLst/>
          </a:prstGeom>
          <a:effectLst>
            <a:outerShdw blurRad="63500" sx="102000" sy="102000" algn="ctr" rotWithShape="0">
              <a:prstClr val="black">
                <a:alpha val="40000"/>
              </a:prstClr>
            </a:outerShdw>
          </a:effectLst>
        </p:spPr>
      </p:pic>
      <p:sp>
        <p:nvSpPr>
          <p:cNvPr id="3" name="TextBox 2"/>
          <p:cNvSpPr txBox="1"/>
          <p:nvPr/>
        </p:nvSpPr>
        <p:spPr>
          <a:xfrm>
            <a:off x="766218" y="5459035"/>
            <a:ext cx="8852705" cy="95410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indent="-342900">
              <a:buAutoNum type="arabicParenR"/>
            </a:pPr>
            <a:r>
              <a:rPr lang="en-US" sz="1400" dirty="0" smtClean="0">
                <a:latin typeface="Century Gothic" charset="0"/>
                <a:ea typeface="Century Gothic" charset="0"/>
                <a:cs typeface="Century Gothic" charset="0"/>
              </a:rPr>
              <a:t>Next, we will define an HTTP Connection Resource that will be used by the </a:t>
            </a:r>
            <a:r>
              <a:rPr lang="en-US" sz="1400" dirty="0" err="1" smtClean="0">
                <a:latin typeface="Century Gothic" charset="0"/>
                <a:ea typeface="Century Gothic" charset="0"/>
                <a:cs typeface="Century Gothic" charset="0"/>
              </a:rPr>
              <a:t>InvokeRESTAPI</a:t>
            </a:r>
            <a:r>
              <a:rPr lang="en-US" sz="1400" dirty="0" smtClean="0">
                <a:latin typeface="Century Gothic" charset="0"/>
                <a:ea typeface="Century Gothic" charset="0"/>
                <a:cs typeface="Century Gothic" charset="0"/>
              </a:rPr>
              <a:t> to connect to the </a:t>
            </a:r>
            <a:r>
              <a:rPr lang="en-US" sz="1400" dirty="0" err="1" smtClean="0">
                <a:latin typeface="Century Gothic" charset="0"/>
                <a:ea typeface="Century Gothic" charset="0"/>
                <a:cs typeface="Century Gothic" charset="0"/>
              </a:rPr>
              <a:t>WUnderground</a:t>
            </a:r>
            <a:r>
              <a:rPr lang="en-US" sz="1400" dirty="0" smtClean="0">
                <a:latin typeface="Century Gothic" charset="0"/>
                <a:ea typeface="Century Gothic" charset="0"/>
                <a:cs typeface="Century Gothic" charset="0"/>
              </a:rPr>
              <a:t> service.</a:t>
            </a:r>
          </a:p>
          <a:p>
            <a:pPr marL="342900" indent="-342900">
              <a:buAutoNum type="arabicParenR"/>
            </a:pPr>
            <a:r>
              <a:rPr lang="en-US" sz="1400" dirty="0" smtClean="0">
                <a:latin typeface="Century Gothic" charset="0"/>
                <a:ea typeface="Century Gothic" charset="0"/>
                <a:cs typeface="Century Gothic" charset="0"/>
              </a:rPr>
              <a:t>To do this, click on the magnifying glass (circled in green) in the properties panel.  This will launch a dialog box that will let us create a connection resource.</a:t>
            </a:r>
          </a:p>
        </p:txBody>
      </p:sp>
      <p:sp>
        <p:nvSpPr>
          <p:cNvPr id="5" name="Oval 4"/>
          <p:cNvSpPr/>
          <p:nvPr/>
        </p:nvSpPr>
        <p:spPr>
          <a:xfrm>
            <a:off x="7621930" y="3886200"/>
            <a:ext cx="536233" cy="206174"/>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2"/>
          <p:cNvSpPr>
            <a:spLocks/>
          </p:cNvSpPr>
          <p:nvPr/>
        </p:nvSpPr>
        <p:spPr bwMode="auto">
          <a:xfrm>
            <a:off x="0" y="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noProof="0" dirty="0" smtClean="0">
                <a:solidFill>
                  <a:prstClr val="white"/>
                </a:solidFill>
                <a:latin typeface="Century Gothic"/>
                <a:ea typeface="ＭＳ Ｐゴシック" charset="0"/>
                <a:cs typeface="Century Gothic"/>
              </a:rPr>
              <a:t>Define an HTTP Connection Resource to be used by the </a:t>
            </a:r>
            <a:r>
              <a:rPr lang="en-US" sz="2400" b="1" kern="0" noProof="0" dirty="0" err="1" smtClean="0">
                <a:solidFill>
                  <a:prstClr val="white"/>
                </a:solidFill>
                <a:latin typeface="Century Gothic"/>
                <a:ea typeface="ＭＳ Ｐゴシック" charset="0"/>
                <a:cs typeface="Century Gothic"/>
              </a:rPr>
              <a:t>InvokeRESTAPI</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sp>
        <p:nvSpPr>
          <p:cNvPr id="8" name="Slide Number Placeholder 7"/>
          <p:cNvSpPr>
            <a:spLocks noGrp="1"/>
          </p:cNvSpPr>
          <p:nvPr>
            <p:ph type="sldNum" sz="quarter" idx="12"/>
          </p:nvPr>
        </p:nvSpPr>
        <p:spPr/>
        <p:txBody>
          <a:bodyPr/>
          <a:lstStyle/>
          <a:p>
            <a:fld id="{868A5ED3-F9A2-E74F-ACF4-AE717D92BAD0}" type="slidenum">
              <a:rPr lang="en-US" smtClean="0"/>
              <a:t>15</a:t>
            </a:fld>
            <a:endParaRPr lang="en-US"/>
          </a:p>
        </p:txBody>
      </p:sp>
    </p:spTree>
    <p:extLst>
      <p:ext uri="{BB962C8B-B14F-4D97-AF65-F5344CB8AC3E}">
        <p14:creationId xmlns:p14="http://schemas.microsoft.com/office/powerpoint/2010/main" val="20251285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509" y="1268960"/>
            <a:ext cx="4752103" cy="3597770"/>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2177" y="1353848"/>
            <a:ext cx="5232883" cy="3427993"/>
          </a:xfrm>
          <a:prstGeom prst="rect">
            <a:avLst/>
          </a:prstGeom>
          <a:effectLst>
            <a:outerShdw blurRad="63500" sx="102000" sy="102000" algn="ctr" rotWithShape="0">
              <a:prstClr val="black">
                <a:alpha val="40000"/>
              </a:prstClr>
            </a:outerShdw>
          </a:effectLst>
        </p:spPr>
      </p:pic>
      <p:sp>
        <p:nvSpPr>
          <p:cNvPr id="5" name="TextBox 4"/>
          <p:cNvSpPr txBox="1"/>
          <p:nvPr/>
        </p:nvSpPr>
        <p:spPr>
          <a:xfrm>
            <a:off x="764260" y="5488990"/>
            <a:ext cx="8852705" cy="52322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indent="-342900">
              <a:buAutoNum type="arabicParenR"/>
            </a:pPr>
            <a:r>
              <a:rPr lang="en-US" sz="1400" dirty="0" smtClean="0">
                <a:latin typeface="Century Gothic" charset="0"/>
                <a:ea typeface="Century Gothic" charset="0"/>
                <a:cs typeface="Century Gothic" charset="0"/>
              </a:rPr>
              <a:t>Click the ”Create Shared Resource” button as in Fig 1.  This will bring up the dialog box in Fig 2.</a:t>
            </a:r>
          </a:p>
          <a:p>
            <a:pPr marL="342900" indent="-342900">
              <a:buAutoNum type="arabicParenR"/>
            </a:pPr>
            <a:r>
              <a:rPr lang="en-US" sz="1400" dirty="0" smtClean="0">
                <a:latin typeface="Century Gothic" charset="0"/>
                <a:ea typeface="Century Gothic" charset="0"/>
                <a:cs typeface="Century Gothic" charset="0"/>
              </a:rPr>
              <a:t>Enter the Resource Name </a:t>
            </a:r>
            <a:r>
              <a:rPr lang="en-US" sz="1400" dirty="0" err="1" smtClean="0">
                <a:latin typeface="Century Gothic" charset="0"/>
                <a:ea typeface="Century Gothic" charset="0"/>
                <a:cs typeface="Century Gothic" charset="0"/>
              </a:rPr>
              <a:t>WUndergroundHTTPClient</a:t>
            </a:r>
            <a:r>
              <a:rPr lang="en-US" sz="1400" dirty="0" smtClean="0">
                <a:latin typeface="Century Gothic" charset="0"/>
                <a:ea typeface="Century Gothic" charset="0"/>
                <a:cs typeface="Century Gothic" charset="0"/>
              </a:rPr>
              <a:t> and click Finish</a:t>
            </a:r>
          </a:p>
        </p:txBody>
      </p:sp>
      <p:sp>
        <p:nvSpPr>
          <p:cNvPr id="6" name="TextBox 5"/>
          <p:cNvSpPr txBox="1"/>
          <p:nvPr/>
        </p:nvSpPr>
        <p:spPr>
          <a:xfrm>
            <a:off x="2275119" y="224680"/>
            <a:ext cx="694481" cy="307777"/>
          </a:xfrm>
          <a:prstGeom prst="rect">
            <a:avLst/>
          </a:prstGeom>
          <a:noFill/>
        </p:spPr>
        <p:txBody>
          <a:bodyPr wrap="square" rtlCol="0">
            <a:spAutoFit/>
          </a:bodyPr>
          <a:lstStyle/>
          <a:p>
            <a:r>
              <a:rPr lang="en-US" sz="1400" dirty="0" smtClean="0"/>
              <a:t>Fig. 1:</a:t>
            </a:r>
            <a:endParaRPr lang="en-US" sz="1400" dirty="0"/>
          </a:p>
        </p:txBody>
      </p:sp>
      <p:sp>
        <p:nvSpPr>
          <p:cNvPr id="7" name="TextBox 6"/>
          <p:cNvSpPr txBox="1"/>
          <p:nvPr/>
        </p:nvSpPr>
        <p:spPr>
          <a:xfrm>
            <a:off x="7524138" y="224680"/>
            <a:ext cx="694481" cy="307777"/>
          </a:xfrm>
          <a:prstGeom prst="rect">
            <a:avLst/>
          </a:prstGeom>
          <a:noFill/>
        </p:spPr>
        <p:txBody>
          <a:bodyPr wrap="square" rtlCol="0">
            <a:spAutoFit/>
          </a:bodyPr>
          <a:lstStyle/>
          <a:p>
            <a:r>
              <a:rPr lang="en-US" sz="1400" dirty="0" smtClean="0"/>
              <a:t>Fig. 2:</a:t>
            </a:r>
            <a:endParaRPr lang="en-US" sz="1400" dirty="0"/>
          </a:p>
        </p:txBody>
      </p:sp>
      <p:sp>
        <p:nvSpPr>
          <p:cNvPr id="8" name="Rectangle 2"/>
          <p:cNvSpPr>
            <a:spLocks/>
          </p:cNvSpPr>
          <p:nvPr/>
        </p:nvSpPr>
        <p:spPr bwMode="auto">
          <a:xfrm>
            <a:off x="0" y="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noProof="0" dirty="0" smtClean="0">
                <a:solidFill>
                  <a:prstClr val="white"/>
                </a:solidFill>
                <a:latin typeface="Century Gothic"/>
                <a:ea typeface="ＭＳ Ｐゴシック" charset="0"/>
                <a:cs typeface="Century Gothic"/>
              </a:rPr>
              <a:t>Define an HTTP Connection Resource to be used by the </a:t>
            </a:r>
            <a:r>
              <a:rPr lang="en-US" sz="2400" b="1" kern="0" noProof="0" dirty="0" err="1" smtClean="0">
                <a:solidFill>
                  <a:prstClr val="white"/>
                </a:solidFill>
                <a:latin typeface="Century Gothic"/>
                <a:ea typeface="ＭＳ Ｐゴシック" charset="0"/>
                <a:cs typeface="Century Gothic"/>
              </a:rPr>
              <a:t>InvokeRESTAPI</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sp>
        <p:nvSpPr>
          <p:cNvPr id="9" name="TextBox 8"/>
          <p:cNvSpPr txBox="1"/>
          <p:nvPr/>
        </p:nvSpPr>
        <p:spPr>
          <a:xfrm>
            <a:off x="2207088" y="4870082"/>
            <a:ext cx="859623" cy="307777"/>
          </a:xfrm>
          <a:prstGeom prst="rect">
            <a:avLst/>
          </a:prstGeom>
          <a:noFill/>
        </p:spPr>
        <p:txBody>
          <a:bodyPr wrap="square" rtlCol="0">
            <a:spAutoFit/>
          </a:bodyPr>
          <a:lstStyle/>
          <a:p>
            <a:r>
              <a:rPr lang="en-US" sz="1400" dirty="0" smtClean="0"/>
              <a:t>Fig 1.</a:t>
            </a:r>
            <a:endParaRPr lang="en-US" sz="1400" dirty="0"/>
          </a:p>
        </p:txBody>
      </p:sp>
      <p:sp>
        <p:nvSpPr>
          <p:cNvPr id="10" name="TextBox 9"/>
          <p:cNvSpPr txBox="1"/>
          <p:nvPr/>
        </p:nvSpPr>
        <p:spPr>
          <a:xfrm>
            <a:off x="7650724" y="4781841"/>
            <a:ext cx="859623" cy="307777"/>
          </a:xfrm>
          <a:prstGeom prst="rect">
            <a:avLst/>
          </a:prstGeom>
          <a:noFill/>
        </p:spPr>
        <p:txBody>
          <a:bodyPr wrap="square" rtlCol="0">
            <a:spAutoFit/>
          </a:bodyPr>
          <a:lstStyle/>
          <a:p>
            <a:r>
              <a:rPr lang="en-US" sz="1400" dirty="0" smtClean="0"/>
              <a:t>Fig. 2</a:t>
            </a:r>
            <a:endParaRPr lang="en-US" sz="1400" dirty="0"/>
          </a:p>
        </p:txBody>
      </p:sp>
      <p:sp>
        <p:nvSpPr>
          <p:cNvPr id="12" name="Slide Number Placeholder 11"/>
          <p:cNvSpPr>
            <a:spLocks noGrp="1"/>
          </p:cNvSpPr>
          <p:nvPr>
            <p:ph type="sldNum" sz="quarter" idx="12"/>
          </p:nvPr>
        </p:nvSpPr>
        <p:spPr/>
        <p:txBody>
          <a:bodyPr/>
          <a:lstStyle/>
          <a:p>
            <a:fld id="{868A5ED3-F9A2-E74F-ACF4-AE717D92BAD0}" type="slidenum">
              <a:rPr lang="en-US" smtClean="0"/>
              <a:t>16</a:t>
            </a:fld>
            <a:endParaRPr lang="en-US"/>
          </a:p>
        </p:txBody>
      </p:sp>
    </p:spTree>
    <p:extLst>
      <p:ext uri="{BB962C8B-B14F-4D97-AF65-F5344CB8AC3E}">
        <p14:creationId xmlns:p14="http://schemas.microsoft.com/office/powerpoint/2010/main" val="8669832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871" y="964529"/>
            <a:ext cx="6736833" cy="3809165"/>
          </a:xfrm>
          <a:prstGeom prst="rect">
            <a:avLst/>
          </a:prstGeom>
          <a:effectLst>
            <a:outerShdw blurRad="63500" sx="102000" sy="102000" algn="ctr" rotWithShape="0">
              <a:prstClr val="black">
                <a:alpha val="40000"/>
              </a:prstClr>
            </a:outerShdw>
          </a:effectLst>
        </p:spPr>
      </p:pic>
      <p:sp>
        <p:nvSpPr>
          <p:cNvPr id="4" name="TextBox 3"/>
          <p:cNvSpPr txBox="1"/>
          <p:nvPr/>
        </p:nvSpPr>
        <p:spPr>
          <a:xfrm>
            <a:off x="668228" y="5079717"/>
            <a:ext cx="8852705" cy="1600438"/>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indent="-342900">
              <a:buAutoNum type="arabicParenR"/>
            </a:pPr>
            <a:r>
              <a:rPr lang="en-US" sz="1400" dirty="0" smtClean="0">
                <a:latin typeface="Century Gothic" charset="0"/>
                <a:ea typeface="Century Gothic" charset="0"/>
                <a:cs typeface="Century Gothic" charset="0"/>
              </a:rPr>
              <a:t>Set the Resource Path </a:t>
            </a:r>
            <a:r>
              <a:rPr lang="en-US" sz="1400" dirty="0">
                <a:latin typeface="Century Gothic" charset="0"/>
                <a:ea typeface="Century Gothic" charset="0"/>
                <a:cs typeface="Century Gothic" charset="0"/>
              </a:rPr>
              <a:t>property highlighted above to be “/</a:t>
            </a:r>
            <a:r>
              <a:rPr lang="en-US" sz="1400" dirty="0" err="1">
                <a:latin typeface="Century Gothic" charset="0"/>
                <a:ea typeface="Century Gothic" charset="0"/>
                <a:cs typeface="Century Gothic" charset="0"/>
              </a:rPr>
              <a:t>api</a:t>
            </a:r>
            <a:r>
              <a:rPr lang="en-US" sz="1400" dirty="0">
                <a:latin typeface="Century Gothic" charset="0"/>
                <a:ea typeface="Century Gothic" charset="0"/>
                <a:cs typeface="Century Gothic" charset="0"/>
              </a:rPr>
              <a:t>/ec19ed0ea3b86680/</a:t>
            </a:r>
            <a:r>
              <a:rPr lang="en-US" sz="1400" dirty="0" err="1">
                <a:latin typeface="Century Gothic" charset="0"/>
                <a:ea typeface="Century Gothic" charset="0"/>
                <a:cs typeface="Century Gothic" charset="0"/>
              </a:rPr>
              <a:t>geolookup</a:t>
            </a:r>
            <a:r>
              <a:rPr lang="en-US" sz="1400" dirty="0">
                <a:latin typeface="Century Gothic" charset="0"/>
                <a:ea typeface="Century Gothic" charset="0"/>
                <a:cs typeface="Century Gothic" charset="0"/>
              </a:rPr>
              <a:t>/conditions/q/{</a:t>
            </a:r>
            <a:r>
              <a:rPr lang="en-US" sz="1400" dirty="0" err="1">
                <a:latin typeface="Century Gothic" charset="0"/>
                <a:ea typeface="Century Gothic" charset="0"/>
                <a:cs typeface="Century Gothic" charset="0"/>
              </a:rPr>
              <a:t>zipCode</a:t>
            </a:r>
            <a:r>
              <a:rPr lang="en-US" sz="1400" dirty="0">
                <a:latin typeface="Century Gothic" charset="0"/>
                <a:ea typeface="Century Gothic" charset="0"/>
                <a:cs typeface="Century Gothic" charset="0"/>
              </a:rPr>
              <a:t>}.</a:t>
            </a:r>
            <a:r>
              <a:rPr lang="en-US" sz="1400" dirty="0" err="1" smtClean="0">
                <a:latin typeface="Century Gothic" charset="0"/>
                <a:ea typeface="Century Gothic" charset="0"/>
                <a:cs typeface="Century Gothic" charset="0"/>
              </a:rPr>
              <a:t>json</a:t>
            </a:r>
            <a:r>
              <a:rPr lang="en-US" sz="1400" dirty="0" smtClean="0">
                <a:latin typeface="Century Gothic" charset="0"/>
                <a:ea typeface="Century Gothic" charset="0"/>
                <a:cs typeface="Century Gothic" charset="0"/>
              </a:rPr>
              <a:t>”.   This is the URL suffix that is added to the </a:t>
            </a:r>
            <a:r>
              <a:rPr lang="en-US" sz="1400" dirty="0" err="1" smtClean="0">
                <a:latin typeface="Century Gothic" charset="0"/>
                <a:ea typeface="Century Gothic" charset="0"/>
                <a:cs typeface="Century Gothic" charset="0"/>
              </a:rPr>
              <a:t>WUnderground</a:t>
            </a:r>
            <a:r>
              <a:rPr lang="en-US" sz="1400" dirty="0" smtClean="0">
                <a:latin typeface="Century Gothic" charset="0"/>
                <a:ea typeface="Century Gothic" charset="0"/>
                <a:cs typeface="Century Gothic" charset="0"/>
              </a:rPr>
              <a:t> server’s name to invoke the weather service</a:t>
            </a:r>
            <a:r>
              <a:rPr lang="en-US" sz="1400" dirty="0" smtClean="0">
                <a:latin typeface="Century Gothic" charset="0"/>
                <a:ea typeface="Century Gothic" charset="0"/>
                <a:cs typeface="Century Gothic" charset="0"/>
              </a:rPr>
              <a:t>. This resource path is also in a file named </a:t>
            </a:r>
            <a:r>
              <a:rPr lang="en-US" sz="1400" dirty="0" err="1" smtClean="0">
                <a:latin typeface="Century Gothic" charset="0"/>
                <a:ea typeface="Century Gothic" charset="0"/>
                <a:cs typeface="Century Gothic" charset="0"/>
              </a:rPr>
              <a:t>ResourcePath.txt</a:t>
            </a:r>
            <a:r>
              <a:rPr lang="en-US" sz="1400" dirty="0" smtClean="0">
                <a:latin typeface="Century Gothic" charset="0"/>
                <a:ea typeface="Century Gothic" charset="0"/>
                <a:cs typeface="Century Gothic" charset="0"/>
              </a:rPr>
              <a:t> in your BWCE Lab Folder.</a:t>
            </a:r>
            <a:endParaRPr lang="en-US" sz="1400" dirty="0" smtClean="0">
              <a:latin typeface="Century Gothic" charset="0"/>
              <a:ea typeface="Century Gothic" charset="0"/>
              <a:cs typeface="Century Gothic" charset="0"/>
            </a:endParaRPr>
          </a:p>
          <a:p>
            <a:pPr marL="342900" indent="-342900">
              <a:buAutoNum type="arabicParenR"/>
            </a:pPr>
            <a:r>
              <a:rPr lang="en-US" sz="1400" dirty="0" smtClean="0">
                <a:latin typeface="Century Gothic" charset="0"/>
                <a:ea typeface="Century Gothic" charset="0"/>
                <a:cs typeface="Century Gothic" charset="0"/>
              </a:rPr>
              <a:t>Next, click on the Edit Default Resource button (circled in green above).   This will open a Project Tab in the Canvas Panel to let us fill in the </a:t>
            </a:r>
            <a:r>
              <a:rPr lang="en-US" sz="1400" dirty="0" err="1" smtClean="0">
                <a:latin typeface="Century Gothic" charset="0"/>
                <a:ea typeface="Century Gothic" charset="0"/>
                <a:cs typeface="Century Gothic" charset="0"/>
              </a:rPr>
              <a:t>WUnderground</a:t>
            </a:r>
            <a:r>
              <a:rPr lang="en-US" sz="1400" dirty="0" smtClean="0">
                <a:latin typeface="Century Gothic" charset="0"/>
                <a:ea typeface="Century Gothic" charset="0"/>
                <a:cs typeface="Century Gothic" charset="0"/>
              </a:rPr>
              <a:t> Server and Port information.</a:t>
            </a:r>
          </a:p>
          <a:p>
            <a:pPr marL="342900" indent="-342900">
              <a:buAutoNum type="arabicParenR"/>
            </a:pPr>
            <a:endParaRPr lang="en-US" sz="1400" dirty="0" smtClean="0">
              <a:latin typeface="Century Gothic" charset="0"/>
              <a:ea typeface="Century Gothic" charset="0"/>
              <a:cs typeface="Century Gothic" charset="0"/>
            </a:endParaRPr>
          </a:p>
        </p:txBody>
      </p:sp>
      <p:sp>
        <p:nvSpPr>
          <p:cNvPr id="7" name="Oval 6"/>
          <p:cNvSpPr/>
          <p:nvPr/>
        </p:nvSpPr>
        <p:spPr>
          <a:xfrm flipV="1">
            <a:off x="7086600" y="3614738"/>
            <a:ext cx="200025" cy="185738"/>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92886" y="4039110"/>
            <a:ext cx="859623" cy="307777"/>
          </a:xfrm>
          <a:prstGeom prst="rect">
            <a:avLst/>
          </a:prstGeom>
          <a:noFill/>
        </p:spPr>
        <p:txBody>
          <a:bodyPr wrap="square" rtlCol="0">
            <a:spAutoFit/>
          </a:bodyPr>
          <a:lstStyle/>
          <a:p>
            <a:r>
              <a:rPr lang="en-US" sz="1400" dirty="0" smtClean="0"/>
              <a:t>Fig 1.</a:t>
            </a:r>
            <a:endParaRPr lang="en-US" sz="1400" dirty="0"/>
          </a:p>
        </p:txBody>
      </p:sp>
      <p:sp>
        <p:nvSpPr>
          <p:cNvPr id="9" name="Rectangle 2"/>
          <p:cNvSpPr>
            <a:spLocks/>
          </p:cNvSpPr>
          <p:nvPr/>
        </p:nvSpPr>
        <p:spPr bwMode="auto">
          <a:xfrm>
            <a:off x="0" y="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noProof="0" dirty="0" smtClean="0">
                <a:solidFill>
                  <a:prstClr val="white"/>
                </a:solidFill>
                <a:latin typeface="Century Gothic"/>
                <a:ea typeface="ＭＳ Ｐゴシック" charset="0"/>
                <a:cs typeface="Century Gothic"/>
              </a:rPr>
              <a:t>Set HTTP Connection Endpoint Parameters</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sp>
        <p:nvSpPr>
          <p:cNvPr id="8" name="Slide Number Placeholder 7"/>
          <p:cNvSpPr>
            <a:spLocks noGrp="1"/>
          </p:cNvSpPr>
          <p:nvPr>
            <p:ph type="sldNum" sz="quarter" idx="12"/>
          </p:nvPr>
        </p:nvSpPr>
        <p:spPr/>
        <p:txBody>
          <a:bodyPr/>
          <a:lstStyle/>
          <a:p>
            <a:fld id="{868A5ED3-F9A2-E74F-ACF4-AE717D92BAD0}" type="slidenum">
              <a:rPr lang="en-US" smtClean="0"/>
              <a:t>17</a:t>
            </a:fld>
            <a:endParaRPr lang="en-US"/>
          </a:p>
        </p:txBody>
      </p:sp>
    </p:spTree>
    <p:extLst>
      <p:ext uri="{BB962C8B-B14F-4D97-AF65-F5344CB8AC3E}">
        <p14:creationId xmlns:p14="http://schemas.microsoft.com/office/powerpoint/2010/main" val="19985254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801" y="1098112"/>
            <a:ext cx="7547261" cy="3402343"/>
          </a:xfrm>
          <a:prstGeom prst="rect">
            <a:avLst/>
          </a:prstGeom>
        </p:spPr>
      </p:pic>
      <p:sp>
        <p:nvSpPr>
          <p:cNvPr id="5" name="TextBox 4"/>
          <p:cNvSpPr txBox="1"/>
          <p:nvPr/>
        </p:nvSpPr>
        <p:spPr>
          <a:xfrm>
            <a:off x="568039" y="4952395"/>
            <a:ext cx="8852705" cy="1600438"/>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indent="-342900">
              <a:buFontTx/>
              <a:buAutoNum type="arabicParenR"/>
            </a:pPr>
            <a:r>
              <a:rPr lang="en-US" sz="1400" dirty="0" smtClean="0">
                <a:latin typeface="Century Gothic" charset="0"/>
                <a:ea typeface="Century Gothic" charset="0"/>
                <a:cs typeface="Century Gothic" charset="0"/>
              </a:rPr>
              <a:t>Notice that you are now in a new tab called </a:t>
            </a:r>
            <a:r>
              <a:rPr lang="en-US" sz="1400" dirty="0" err="1" smtClean="0">
                <a:latin typeface="Century Gothic" charset="0"/>
                <a:ea typeface="Century Gothic" charset="0"/>
                <a:cs typeface="Century Gothic" charset="0"/>
              </a:rPr>
              <a:t>WundergroundhttpClient.httpClientResource</a:t>
            </a:r>
            <a:r>
              <a:rPr lang="en-US" sz="1400" dirty="0" smtClean="0">
                <a:latin typeface="Century Gothic" charset="0"/>
                <a:ea typeface="Century Gothic" charset="0"/>
                <a:cs typeface="Century Gothic" charset="0"/>
              </a:rPr>
              <a:t> as circled in green above.</a:t>
            </a:r>
            <a:endParaRPr lang="en-US" sz="1400" dirty="0">
              <a:latin typeface="Century Gothic" charset="0"/>
              <a:ea typeface="Century Gothic" charset="0"/>
              <a:cs typeface="Century Gothic" charset="0"/>
            </a:endParaRPr>
          </a:p>
          <a:p>
            <a:pPr marL="342900" indent="-342900">
              <a:buFontTx/>
              <a:buAutoNum type="arabicParenR"/>
            </a:pPr>
            <a:r>
              <a:rPr lang="en-US" sz="1400" dirty="0" smtClean="0">
                <a:latin typeface="Century Gothic" charset="0"/>
                <a:ea typeface="Century Gothic" charset="0"/>
                <a:cs typeface="Century Gothic" charset="0"/>
              </a:rPr>
              <a:t>Select </a:t>
            </a:r>
            <a:r>
              <a:rPr lang="en-US" sz="1400" dirty="0">
                <a:latin typeface="Century Gothic" charset="0"/>
                <a:ea typeface="Century Gothic" charset="0"/>
                <a:cs typeface="Century Gothic" charset="0"/>
              </a:rPr>
              <a:t>the drop-down list for Implementation Library and set it to HTTP and REST as shown above.</a:t>
            </a:r>
          </a:p>
          <a:p>
            <a:pPr marL="342900" indent="-342900">
              <a:buAutoNum type="arabicParenR"/>
            </a:pPr>
            <a:r>
              <a:rPr lang="en-US" sz="1400" dirty="0" smtClean="0">
                <a:latin typeface="Century Gothic" charset="0"/>
                <a:ea typeface="Century Gothic" charset="0"/>
                <a:cs typeface="Century Gothic" charset="0"/>
              </a:rPr>
              <a:t>Set the Default Port to 80 as shown above.  Might already be defaulted to 80. This is fine.</a:t>
            </a:r>
          </a:p>
          <a:p>
            <a:pPr marL="342900" indent="-342900">
              <a:buAutoNum type="arabicParenR"/>
            </a:pPr>
            <a:r>
              <a:rPr lang="en-US" sz="1400" dirty="0" smtClean="0">
                <a:latin typeface="Century Gothic" charset="0"/>
                <a:ea typeface="Century Gothic" charset="0"/>
                <a:cs typeface="Century Gothic" charset="0"/>
              </a:rPr>
              <a:t>Set the Default Host to ”</a:t>
            </a:r>
            <a:r>
              <a:rPr lang="en-US" sz="1400" dirty="0" err="1" smtClean="0">
                <a:latin typeface="Century Gothic" charset="0"/>
                <a:ea typeface="Century Gothic" charset="0"/>
                <a:cs typeface="Century Gothic" charset="0"/>
              </a:rPr>
              <a:t>api.wunderground.com</a:t>
            </a:r>
            <a:r>
              <a:rPr lang="en-US" sz="1400" dirty="0" smtClean="0">
                <a:latin typeface="Century Gothic" charset="0"/>
                <a:ea typeface="Century Gothic" charset="0"/>
                <a:cs typeface="Century Gothic" charset="0"/>
              </a:rPr>
              <a:t>”</a:t>
            </a:r>
          </a:p>
          <a:p>
            <a:pPr marL="342900" indent="-342900">
              <a:buAutoNum type="arabicParenR"/>
            </a:pPr>
            <a:r>
              <a:rPr lang="en-US" sz="1400" dirty="0" smtClean="0">
                <a:latin typeface="Century Gothic" charset="0"/>
                <a:ea typeface="Century Gothic" charset="0"/>
                <a:cs typeface="Century Gothic" charset="0"/>
              </a:rPr>
              <a:t>File-&gt;Save All, then close the current tab and select the </a:t>
            </a:r>
            <a:r>
              <a:rPr lang="en-US" sz="1400" dirty="0" err="1" smtClean="0">
                <a:latin typeface="Century Gothic" charset="0"/>
                <a:ea typeface="Century Gothic" charset="0"/>
                <a:cs typeface="Century Gothic" charset="0"/>
              </a:rPr>
              <a:t>Process.bwp</a:t>
            </a:r>
            <a:r>
              <a:rPr lang="en-US" sz="1400" dirty="0" smtClean="0">
                <a:latin typeface="Century Gothic" charset="0"/>
                <a:ea typeface="Century Gothic" charset="0"/>
                <a:cs typeface="Century Gothic" charset="0"/>
              </a:rPr>
              <a:t> tab.</a:t>
            </a:r>
          </a:p>
          <a:p>
            <a:pPr marL="342900" indent="-342900">
              <a:buAutoNum type="arabicParenR"/>
            </a:pPr>
            <a:endParaRPr lang="en-US" sz="1400" dirty="0" smtClean="0">
              <a:latin typeface="Century Gothic" charset="0"/>
              <a:ea typeface="Century Gothic" charset="0"/>
              <a:cs typeface="Century Gothic" charset="0"/>
            </a:endParaRPr>
          </a:p>
        </p:txBody>
      </p:sp>
      <p:sp>
        <p:nvSpPr>
          <p:cNvPr id="6" name="Oval 5"/>
          <p:cNvSpPr/>
          <p:nvPr/>
        </p:nvSpPr>
        <p:spPr>
          <a:xfrm>
            <a:off x="3929063" y="1257301"/>
            <a:ext cx="1843087" cy="376900"/>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2"/>
          <p:cNvSpPr>
            <a:spLocks/>
          </p:cNvSpPr>
          <p:nvPr/>
        </p:nvSpPr>
        <p:spPr bwMode="auto">
          <a:xfrm>
            <a:off x="0" y="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noProof="0" dirty="0" smtClean="0">
                <a:solidFill>
                  <a:prstClr val="white"/>
                </a:solidFill>
                <a:latin typeface="Century Gothic"/>
                <a:ea typeface="ＭＳ Ｐゴシック" charset="0"/>
                <a:cs typeface="Century Gothic"/>
              </a:rPr>
              <a:t>Set HTTP Connection Endpoint Parameters</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sp>
        <p:nvSpPr>
          <p:cNvPr id="8" name="Slide Number Placeholder 7"/>
          <p:cNvSpPr>
            <a:spLocks noGrp="1"/>
          </p:cNvSpPr>
          <p:nvPr>
            <p:ph type="sldNum" sz="quarter" idx="12"/>
          </p:nvPr>
        </p:nvSpPr>
        <p:spPr/>
        <p:txBody>
          <a:bodyPr/>
          <a:lstStyle/>
          <a:p>
            <a:fld id="{868A5ED3-F9A2-E74F-ACF4-AE717D92BAD0}" type="slidenum">
              <a:rPr lang="en-US" smtClean="0"/>
              <a:t>18</a:t>
            </a:fld>
            <a:endParaRPr lang="en-US"/>
          </a:p>
        </p:txBody>
      </p:sp>
    </p:spTree>
    <p:extLst>
      <p:ext uri="{BB962C8B-B14F-4D97-AF65-F5344CB8AC3E}">
        <p14:creationId xmlns:p14="http://schemas.microsoft.com/office/powerpoint/2010/main" val="11366001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999" y="856027"/>
            <a:ext cx="7015163" cy="4585883"/>
          </a:xfrm>
          <a:prstGeom prst="rect">
            <a:avLst/>
          </a:prstGeom>
          <a:effectLst>
            <a:outerShdw blurRad="63500" sx="102000" sy="102000" algn="ctr" rotWithShape="0">
              <a:prstClr val="black">
                <a:alpha val="40000"/>
              </a:prstClr>
            </a:outerShdw>
          </a:effectLst>
        </p:spPr>
      </p:pic>
      <p:sp>
        <p:nvSpPr>
          <p:cNvPr id="3" name="TextBox 2"/>
          <p:cNvSpPr txBox="1"/>
          <p:nvPr/>
        </p:nvSpPr>
        <p:spPr>
          <a:xfrm>
            <a:off x="694644" y="5651238"/>
            <a:ext cx="8587367" cy="95410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indent="-342900">
              <a:buFontTx/>
              <a:buAutoNum type="arabicParenR"/>
            </a:pPr>
            <a:r>
              <a:rPr lang="en-US" sz="1400" dirty="0" smtClean="0">
                <a:latin typeface="Century Gothic" charset="0"/>
                <a:ea typeface="Century Gothic" charset="0"/>
                <a:cs typeface="Century Gothic" charset="0"/>
              </a:rPr>
              <a:t>Click on the </a:t>
            </a:r>
            <a:r>
              <a:rPr lang="en-US" sz="1400" dirty="0" err="1" smtClean="0">
                <a:latin typeface="Century Gothic" charset="0"/>
                <a:ea typeface="Century Gothic" charset="0"/>
                <a:cs typeface="Century Gothic" charset="0"/>
              </a:rPr>
              <a:t>InvokeRESTAPI</a:t>
            </a:r>
            <a:r>
              <a:rPr lang="en-US" sz="1400" dirty="0" smtClean="0">
                <a:latin typeface="Century Gothic" charset="0"/>
                <a:ea typeface="Century Gothic" charset="0"/>
                <a:cs typeface="Century Gothic" charset="0"/>
              </a:rPr>
              <a:t> in the canvas to select it.  Then click on the “Input” Tab in the Properties Editor.  See green circles above.</a:t>
            </a:r>
          </a:p>
          <a:p>
            <a:pPr marL="342900" indent="-342900">
              <a:buFontTx/>
              <a:buAutoNum type="arabicParenR"/>
            </a:pPr>
            <a:r>
              <a:rPr lang="en-US" sz="1400" dirty="0" smtClean="0">
                <a:latin typeface="Century Gothic" charset="0"/>
                <a:ea typeface="Century Gothic" charset="0"/>
                <a:cs typeface="Century Gothic" charset="0"/>
              </a:rPr>
              <a:t>Map </a:t>
            </a:r>
            <a:r>
              <a:rPr lang="en-US" sz="1400" dirty="0" err="1" smtClean="0">
                <a:latin typeface="Century Gothic" charset="0"/>
                <a:ea typeface="Century Gothic" charset="0"/>
                <a:cs typeface="Century Gothic" charset="0"/>
              </a:rPr>
              <a:t>PostalCode</a:t>
            </a:r>
            <a:r>
              <a:rPr lang="en-US" sz="1400" dirty="0" smtClean="0">
                <a:latin typeface="Century Gothic" charset="0"/>
                <a:ea typeface="Century Gothic" charset="0"/>
                <a:cs typeface="Century Gothic" charset="0"/>
              </a:rPr>
              <a:t> to </a:t>
            </a:r>
            <a:r>
              <a:rPr lang="en-US" sz="1400" dirty="0" err="1" smtClean="0">
                <a:latin typeface="Century Gothic" charset="0"/>
                <a:ea typeface="Century Gothic" charset="0"/>
                <a:cs typeface="Century Gothic" charset="0"/>
              </a:rPr>
              <a:t>zipCode</a:t>
            </a:r>
            <a:r>
              <a:rPr lang="en-US" sz="1400" dirty="0" smtClean="0">
                <a:latin typeface="Century Gothic" charset="0"/>
                <a:ea typeface="Century Gothic" charset="0"/>
                <a:cs typeface="Century Gothic" charset="0"/>
              </a:rPr>
              <a:t> as shown in the mapper diagram above.</a:t>
            </a:r>
          </a:p>
          <a:p>
            <a:pPr marL="342900" indent="-342900">
              <a:buFontTx/>
              <a:buAutoNum type="arabicParenR"/>
            </a:pPr>
            <a:endParaRPr lang="en-US" sz="1400" dirty="0" smtClean="0">
              <a:latin typeface="Century Gothic" charset="0"/>
              <a:ea typeface="Century Gothic" charset="0"/>
              <a:cs typeface="Century Gothic" charset="0"/>
            </a:endParaRPr>
          </a:p>
        </p:txBody>
      </p:sp>
      <p:sp>
        <p:nvSpPr>
          <p:cNvPr id="5" name="Oval 4"/>
          <p:cNvSpPr/>
          <p:nvPr/>
        </p:nvSpPr>
        <p:spPr>
          <a:xfrm>
            <a:off x="3599907" y="1673808"/>
            <a:ext cx="763929" cy="439839"/>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720648" y="4302707"/>
            <a:ext cx="706056" cy="219919"/>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2"/>
          <p:cNvSpPr>
            <a:spLocks/>
          </p:cNvSpPr>
          <p:nvPr/>
        </p:nvSpPr>
        <p:spPr bwMode="auto">
          <a:xfrm>
            <a:off x="0" y="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noProof="0" dirty="0" smtClean="0">
                <a:solidFill>
                  <a:prstClr val="white"/>
                </a:solidFill>
                <a:latin typeface="Century Gothic"/>
                <a:ea typeface="ＭＳ Ｐゴシック" charset="0"/>
                <a:cs typeface="Century Gothic"/>
              </a:rPr>
              <a:t>Map </a:t>
            </a:r>
            <a:r>
              <a:rPr lang="en-US" sz="2400" b="1" kern="0" noProof="0" dirty="0" err="1" smtClean="0">
                <a:solidFill>
                  <a:prstClr val="white"/>
                </a:solidFill>
                <a:latin typeface="Century Gothic"/>
                <a:ea typeface="ＭＳ Ｐゴシック" charset="0"/>
                <a:cs typeface="Century Gothic"/>
              </a:rPr>
              <a:t>zipCode</a:t>
            </a:r>
            <a:r>
              <a:rPr lang="en-US" sz="2400" b="1" kern="0" noProof="0" dirty="0" smtClean="0">
                <a:solidFill>
                  <a:prstClr val="white"/>
                </a:solidFill>
                <a:latin typeface="Century Gothic"/>
                <a:ea typeface="ＭＳ Ｐゴシック" charset="0"/>
                <a:cs typeface="Century Gothic"/>
              </a:rPr>
              <a:t> Input Parameter for </a:t>
            </a:r>
            <a:r>
              <a:rPr lang="en-US" sz="2400" b="1" kern="0" noProof="0" dirty="0" err="1" smtClean="0">
                <a:solidFill>
                  <a:prstClr val="white"/>
                </a:solidFill>
                <a:latin typeface="Century Gothic"/>
                <a:ea typeface="ＭＳ Ｐゴシック" charset="0"/>
                <a:cs typeface="Century Gothic"/>
              </a:rPr>
              <a:t>InvokeREST</a:t>
            </a:r>
            <a:r>
              <a:rPr lang="en-US" sz="2400" b="1" kern="0" dirty="0" smtClean="0">
                <a:solidFill>
                  <a:prstClr val="white"/>
                </a:solidFill>
                <a:latin typeface="Century Gothic"/>
                <a:ea typeface="ＭＳ Ｐゴシック" charset="0"/>
                <a:cs typeface="Century Gothic"/>
              </a:rPr>
              <a:t>API Activity</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sp>
        <p:nvSpPr>
          <p:cNvPr id="9" name="Slide Number Placeholder 8"/>
          <p:cNvSpPr>
            <a:spLocks noGrp="1"/>
          </p:cNvSpPr>
          <p:nvPr>
            <p:ph type="sldNum" sz="quarter" idx="12"/>
          </p:nvPr>
        </p:nvSpPr>
        <p:spPr/>
        <p:txBody>
          <a:bodyPr/>
          <a:lstStyle/>
          <a:p>
            <a:fld id="{868A5ED3-F9A2-E74F-ACF4-AE717D92BAD0}" type="slidenum">
              <a:rPr lang="en-US" smtClean="0"/>
              <a:t>19</a:t>
            </a:fld>
            <a:endParaRPr lang="en-US"/>
          </a:p>
        </p:txBody>
      </p:sp>
    </p:spTree>
    <p:extLst>
      <p:ext uri="{BB962C8B-B14F-4D97-AF65-F5344CB8AC3E}">
        <p14:creationId xmlns:p14="http://schemas.microsoft.com/office/powerpoint/2010/main" val="9714288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557" y="1170538"/>
            <a:ext cx="5696588" cy="3204331"/>
          </a:xfrm>
          <a:prstGeom prst="rect">
            <a:avLst/>
          </a:prstGeom>
          <a:effectLst>
            <a:outerShdw blurRad="63500" sx="102000" sy="102000" algn="ctr" rotWithShape="0">
              <a:prstClr val="black">
                <a:alpha val="40000"/>
              </a:prstClr>
            </a:outerShdw>
          </a:effectLst>
        </p:spPr>
      </p:pic>
      <p:sp>
        <p:nvSpPr>
          <p:cNvPr id="3" name="TextBox 2"/>
          <p:cNvSpPr txBox="1"/>
          <p:nvPr/>
        </p:nvSpPr>
        <p:spPr>
          <a:xfrm>
            <a:off x="1232264" y="4789851"/>
            <a:ext cx="8727076" cy="30777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indent="-342900">
              <a:buAutoNum type="arabicParenR"/>
            </a:pPr>
            <a:r>
              <a:rPr lang="en-US" sz="1400" dirty="0" smtClean="0">
                <a:latin typeface="Century Gothic" charset="0"/>
                <a:ea typeface="Century Gothic" charset="0"/>
                <a:cs typeface="Century Gothic" charset="0"/>
              </a:rPr>
              <a:t>Launch Business Studio for BWCE and select /home/</a:t>
            </a:r>
            <a:r>
              <a:rPr lang="en-US" sz="1400" dirty="0" err="1" smtClean="0">
                <a:latin typeface="Century Gothic" charset="0"/>
                <a:ea typeface="Century Gothic" charset="0"/>
                <a:cs typeface="Century Gothic" charset="0"/>
              </a:rPr>
              <a:t>tibco</a:t>
            </a:r>
            <a:r>
              <a:rPr lang="en-US" sz="1400" dirty="0" smtClean="0">
                <a:latin typeface="Century Gothic" charset="0"/>
                <a:ea typeface="Century Gothic" charset="0"/>
                <a:cs typeface="Century Gothic" charset="0"/>
              </a:rPr>
              <a:t>/</a:t>
            </a:r>
            <a:r>
              <a:rPr lang="en-US" sz="1400" dirty="0" err="1" smtClean="0">
                <a:latin typeface="Century Gothic" charset="0"/>
                <a:ea typeface="Century Gothic" charset="0"/>
                <a:cs typeface="Century Gothic" charset="0"/>
              </a:rPr>
              <a:t>bwce</a:t>
            </a:r>
            <a:r>
              <a:rPr lang="en-US" sz="1400" dirty="0" smtClean="0">
                <a:latin typeface="Century Gothic" charset="0"/>
                <a:ea typeface="Century Gothic" charset="0"/>
                <a:cs typeface="Century Gothic" charset="0"/>
              </a:rPr>
              <a:t> as your project workspace.</a:t>
            </a:r>
          </a:p>
        </p:txBody>
      </p:sp>
      <p:sp>
        <p:nvSpPr>
          <p:cNvPr id="5" name="Rectangle 2"/>
          <p:cNvSpPr>
            <a:spLocks/>
          </p:cNvSpPr>
          <p:nvPr/>
        </p:nvSpPr>
        <p:spPr bwMode="auto">
          <a:xfrm>
            <a:off x="0" y="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p>
            <a:pPr marL="0" marR="0" lvl="0" indent="0" defTabSz="407988"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smtClean="0">
                <a:ln>
                  <a:noFill/>
                </a:ln>
                <a:solidFill>
                  <a:prstClr val="white"/>
                </a:solidFill>
                <a:effectLst/>
                <a:uLnTx/>
                <a:uFillTx/>
                <a:latin typeface="Century Gothic"/>
                <a:ea typeface="ＭＳ Ｐゴシック" charset="0"/>
                <a:cs typeface="Century Gothic"/>
              </a:rPr>
              <a:t>Launching</a:t>
            </a:r>
            <a:r>
              <a:rPr kumimoji="0" lang="en-US" sz="2400" b="1" i="0" u="none" strike="noStrike" kern="0" cap="none" spc="0" normalizeH="0" noProof="0" dirty="0" smtClean="0">
                <a:ln>
                  <a:noFill/>
                </a:ln>
                <a:solidFill>
                  <a:prstClr val="white"/>
                </a:solidFill>
                <a:effectLst/>
                <a:uLnTx/>
                <a:uFillTx/>
                <a:latin typeface="Century Gothic"/>
                <a:ea typeface="ＭＳ Ｐゴシック" charset="0"/>
                <a:cs typeface="Century Gothic"/>
              </a:rPr>
              <a:t> </a:t>
            </a:r>
            <a:r>
              <a:rPr kumimoji="0" lang="en-US" sz="2400" b="1" i="0" u="none" strike="noStrike" kern="0" cap="none" spc="0" normalizeH="0" noProof="0" dirty="0" err="1" smtClean="0">
                <a:ln>
                  <a:noFill/>
                </a:ln>
                <a:solidFill>
                  <a:prstClr val="white"/>
                </a:solidFill>
                <a:effectLst/>
                <a:uLnTx/>
                <a:uFillTx/>
                <a:latin typeface="Century Gothic"/>
                <a:ea typeface="ＭＳ Ｐゴシック" charset="0"/>
                <a:cs typeface="Century Gothic"/>
              </a:rPr>
              <a:t>BusinessStudio</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sp>
        <p:nvSpPr>
          <p:cNvPr id="7" name="Slide Number Placeholder 6"/>
          <p:cNvSpPr>
            <a:spLocks noGrp="1"/>
          </p:cNvSpPr>
          <p:nvPr>
            <p:ph type="sldNum" sz="quarter" idx="12"/>
          </p:nvPr>
        </p:nvSpPr>
        <p:spPr/>
        <p:txBody>
          <a:bodyPr/>
          <a:lstStyle/>
          <a:p>
            <a:fld id="{868A5ED3-F9A2-E74F-ACF4-AE717D92BAD0}" type="slidenum">
              <a:rPr lang="en-US" smtClean="0"/>
              <a:t>2</a:t>
            </a:fld>
            <a:endParaRPr lang="en-US"/>
          </a:p>
        </p:txBody>
      </p:sp>
    </p:spTree>
    <p:extLst>
      <p:ext uri="{BB962C8B-B14F-4D97-AF65-F5344CB8AC3E}">
        <p14:creationId xmlns:p14="http://schemas.microsoft.com/office/powerpoint/2010/main" val="10501785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870" y="988598"/>
            <a:ext cx="7446580" cy="4079966"/>
          </a:xfrm>
          <a:prstGeom prst="rect">
            <a:avLst/>
          </a:prstGeom>
          <a:effectLst>
            <a:outerShdw blurRad="63500" sx="102000" sy="102000" algn="ctr" rotWithShape="0">
              <a:prstClr val="black">
                <a:alpha val="40000"/>
              </a:prstClr>
            </a:outerShdw>
          </a:effectLst>
        </p:spPr>
      </p:pic>
      <p:sp>
        <p:nvSpPr>
          <p:cNvPr id="7" name="TextBox 6"/>
          <p:cNvSpPr txBox="1"/>
          <p:nvPr/>
        </p:nvSpPr>
        <p:spPr>
          <a:xfrm>
            <a:off x="122106" y="5307647"/>
            <a:ext cx="11376287" cy="116955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indent="-342900">
              <a:buFontTx/>
              <a:buAutoNum type="arabicParenR"/>
            </a:pPr>
            <a:r>
              <a:rPr lang="en-US" sz="1400" dirty="0" smtClean="0">
                <a:latin typeface="Century Gothic" charset="0"/>
                <a:ea typeface="Century Gothic" charset="0"/>
                <a:cs typeface="Century Gothic" charset="0"/>
              </a:rPr>
              <a:t>Select the REST and JSON Palette (highlighted in blue) and then drag-and-drop a </a:t>
            </a:r>
            <a:r>
              <a:rPr lang="en-US" sz="1400" dirty="0" err="1" smtClean="0">
                <a:latin typeface="Century Gothic" charset="0"/>
                <a:ea typeface="Century Gothic" charset="0"/>
                <a:cs typeface="Century Gothic" charset="0"/>
              </a:rPr>
              <a:t>ParseJSON</a:t>
            </a:r>
            <a:r>
              <a:rPr lang="en-US" sz="1400" dirty="0" smtClean="0">
                <a:latin typeface="Century Gothic" charset="0"/>
                <a:ea typeface="Century Gothic" charset="0"/>
                <a:cs typeface="Century Gothic" charset="0"/>
              </a:rPr>
              <a:t> activity from the Palette to the Canvas (circled in green). </a:t>
            </a:r>
          </a:p>
          <a:p>
            <a:pPr marL="342900" indent="-342900">
              <a:buFontTx/>
              <a:buAutoNum type="arabicParenR"/>
            </a:pPr>
            <a:r>
              <a:rPr lang="en-US" sz="1400" dirty="0" smtClean="0">
                <a:latin typeface="Century Gothic" charset="0"/>
                <a:ea typeface="Century Gothic" charset="0"/>
                <a:cs typeface="Century Gothic" charset="0"/>
              </a:rPr>
              <a:t>Add a transition from </a:t>
            </a:r>
            <a:r>
              <a:rPr lang="en-US" sz="1400" dirty="0" err="1" smtClean="0">
                <a:latin typeface="Century Gothic" charset="0"/>
                <a:ea typeface="Century Gothic" charset="0"/>
                <a:cs typeface="Century Gothic" charset="0"/>
              </a:rPr>
              <a:t>InvokeRESTAPI</a:t>
            </a:r>
            <a:r>
              <a:rPr lang="en-US" sz="1400" dirty="0" smtClean="0">
                <a:latin typeface="Century Gothic" charset="0"/>
                <a:ea typeface="Century Gothic" charset="0"/>
                <a:cs typeface="Century Gothic" charset="0"/>
              </a:rPr>
              <a:t> to the new </a:t>
            </a:r>
            <a:r>
              <a:rPr lang="en-US" sz="1400" dirty="0" err="1" smtClean="0">
                <a:latin typeface="Century Gothic" charset="0"/>
                <a:ea typeface="Century Gothic" charset="0"/>
                <a:cs typeface="Century Gothic" charset="0"/>
              </a:rPr>
              <a:t>ParseJSON</a:t>
            </a:r>
            <a:r>
              <a:rPr lang="en-US" sz="1400" dirty="0" smtClean="0">
                <a:latin typeface="Century Gothic" charset="0"/>
                <a:ea typeface="Century Gothic" charset="0"/>
                <a:cs typeface="Century Gothic" charset="0"/>
              </a:rPr>
              <a:t> activity.</a:t>
            </a:r>
          </a:p>
          <a:p>
            <a:pPr marL="342900" indent="-342900">
              <a:buFontTx/>
              <a:buAutoNum type="arabicParenR"/>
            </a:pPr>
            <a:r>
              <a:rPr lang="en-US" sz="1400" dirty="0" smtClean="0">
                <a:latin typeface="Century Gothic" charset="0"/>
                <a:ea typeface="Century Gothic" charset="0"/>
                <a:cs typeface="Century Gothic" charset="0"/>
              </a:rPr>
              <a:t>Select the Output Editor Tab (circled in green) and click the “Select Output Editor Element” button (circled in green).  This will open a dialog box called “Select Schema Element Declaration” on the following slide.</a:t>
            </a:r>
          </a:p>
        </p:txBody>
      </p:sp>
      <p:sp>
        <p:nvSpPr>
          <p:cNvPr id="13" name="Oval 12"/>
          <p:cNvSpPr/>
          <p:nvPr/>
        </p:nvSpPr>
        <p:spPr>
          <a:xfrm>
            <a:off x="1544002" y="4235401"/>
            <a:ext cx="601980" cy="416609"/>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
          <p:cNvSpPr>
            <a:spLocks/>
          </p:cNvSpPr>
          <p:nvPr/>
        </p:nvSpPr>
        <p:spPr bwMode="auto">
          <a:xfrm>
            <a:off x="0" y="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noProof="0" dirty="0" smtClean="0">
                <a:solidFill>
                  <a:prstClr val="white"/>
                </a:solidFill>
                <a:latin typeface="Century Gothic"/>
                <a:ea typeface="ＭＳ Ｐゴシック" charset="0"/>
                <a:cs typeface="Century Gothic"/>
              </a:rPr>
              <a:t>Add/Configure a Parse JSON Activity</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sp>
        <p:nvSpPr>
          <p:cNvPr id="5" name="Slide Number Placeholder 4"/>
          <p:cNvSpPr>
            <a:spLocks noGrp="1"/>
          </p:cNvSpPr>
          <p:nvPr>
            <p:ph type="sldNum" sz="quarter" idx="12"/>
          </p:nvPr>
        </p:nvSpPr>
        <p:spPr/>
        <p:txBody>
          <a:bodyPr/>
          <a:lstStyle/>
          <a:p>
            <a:fld id="{868A5ED3-F9A2-E74F-ACF4-AE717D92BAD0}" type="slidenum">
              <a:rPr lang="en-US" smtClean="0"/>
              <a:t>20</a:t>
            </a:fld>
            <a:endParaRPr lang="en-US"/>
          </a:p>
        </p:txBody>
      </p:sp>
      <p:pic>
        <p:nvPicPr>
          <p:cNvPr id="12" name="Picture 11"/>
          <p:cNvPicPr>
            <a:picLocks noChangeAspect="1"/>
          </p:cNvPicPr>
          <p:nvPr/>
        </p:nvPicPr>
        <p:blipFill>
          <a:blip r:embed="rId4"/>
          <a:stretch>
            <a:fillRect/>
          </a:stretch>
        </p:blipFill>
        <p:spPr>
          <a:xfrm>
            <a:off x="6900863" y="1263513"/>
            <a:ext cx="1271587" cy="2645547"/>
          </a:xfrm>
          <a:prstGeom prst="rect">
            <a:avLst/>
          </a:prstGeom>
        </p:spPr>
      </p:pic>
      <p:sp>
        <p:nvSpPr>
          <p:cNvPr id="10" name="Oval 9"/>
          <p:cNvSpPr/>
          <p:nvPr/>
        </p:nvSpPr>
        <p:spPr>
          <a:xfrm>
            <a:off x="4100513" y="1700213"/>
            <a:ext cx="611537" cy="499719"/>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273766" y="3454668"/>
            <a:ext cx="525780" cy="498768"/>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Elbow Connector 2"/>
          <p:cNvCxnSpPr/>
          <p:nvPr/>
        </p:nvCxnSpPr>
        <p:spPr>
          <a:xfrm rot="10800000">
            <a:off x="4449160" y="2199933"/>
            <a:ext cx="2857500" cy="1411605"/>
          </a:xfrm>
          <a:prstGeom prst="bentConnector3">
            <a:avLst>
              <a:gd name="adj1" fmla="val 100000"/>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7733060" y="4072202"/>
            <a:ext cx="601980" cy="416609"/>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7044219" y="4469291"/>
            <a:ext cx="4309581" cy="246221"/>
          </a:xfrm>
          <a:prstGeom prst="rect">
            <a:avLst/>
          </a:prstGeom>
          <a:noFill/>
        </p:spPr>
        <p:txBody>
          <a:bodyPr wrap="square" rtlCol="0">
            <a:spAutoFit/>
          </a:bodyPr>
          <a:lstStyle/>
          <a:p>
            <a:r>
              <a:rPr lang="en-US" sz="1000" b="1" dirty="0" smtClean="0">
                <a:solidFill>
                  <a:srgbClr val="00B050"/>
                </a:solidFill>
                <a:latin typeface="Century Gothic" charset="0"/>
                <a:ea typeface="Century Gothic" charset="0"/>
                <a:cs typeface="Century Gothic" charset="0"/>
              </a:rPr>
              <a:t>Output </a:t>
            </a:r>
            <a:r>
              <a:rPr lang="en-US" sz="1000" b="1" smtClean="0">
                <a:solidFill>
                  <a:srgbClr val="00B050"/>
                </a:solidFill>
                <a:latin typeface="Century Gothic" charset="0"/>
                <a:ea typeface="Century Gothic" charset="0"/>
                <a:cs typeface="Century Gothic" charset="0"/>
              </a:rPr>
              <a:t>Editor Element</a:t>
            </a:r>
            <a:endParaRPr lang="en-US" sz="1000" b="1" dirty="0">
              <a:solidFill>
                <a:srgbClr val="00B050"/>
              </a:solidFill>
              <a:latin typeface="Century Gothic" charset="0"/>
              <a:ea typeface="Century Gothic" charset="0"/>
              <a:cs typeface="Century Gothic" charset="0"/>
            </a:endParaRPr>
          </a:p>
        </p:txBody>
      </p:sp>
    </p:spTree>
    <p:extLst>
      <p:ext uri="{BB962C8B-B14F-4D97-AF65-F5344CB8AC3E}">
        <p14:creationId xmlns:p14="http://schemas.microsoft.com/office/powerpoint/2010/main" val="16345016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6945" y="1028467"/>
            <a:ext cx="6236447" cy="4089730"/>
          </a:xfrm>
          <a:prstGeom prst="rect">
            <a:avLst/>
          </a:prstGeom>
          <a:effectLst>
            <a:outerShdw blurRad="63500" sx="102000" sy="102000" algn="ctr" rotWithShape="0">
              <a:prstClr val="black">
                <a:alpha val="40000"/>
              </a:prstClr>
            </a:outerShdw>
          </a:effectLst>
        </p:spPr>
      </p:pic>
      <p:sp>
        <p:nvSpPr>
          <p:cNvPr id="3" name="TextBox 2"/>
          <p:cNvSpPr txBox="1"/>
          <p:nvPr/>
        </p:nvSpPr>
        <p:spPr>
          <a:xfrm>
            <a:off x="556634" y="5499964"/>
            <a:ext cx="8858830" cy="73866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indent="-342900">
              <a:buFontTx/>
              <a:buAutoNum type="arabicParenR"/>
            </a:pPr>
            <a:r>
              <a:rPr lang="en-US" sz="1400" dirty="0" smtClean="0">
                <a:latin typeface="Century Gothic" charset="0"/>
                <a:ea typeface="Century Gothic" charset="0"/>
                <a:cs typeface="Century Gothic" charset="0"/>
              </a:rPr>
              <a:t>Navigate in the ”Select Schema Element Declaration” dialog box to the </a:t>
            </a:r>
            <a:r>
              <a:rPr lang="en-US" sz="1400" dirty="0" err="1" smtClean="0">
                <a:latin typeface="Century Gothic" charset="0"/>
                <a:ea typeface="Century Gothic" charset="0"/>
                <a:cs typeface="Century Gothic" charset="0"/>
              </a:rPr>
              <a:t>WUConditionsElement</a:t>
            </a:r>
            <a:r>
              <a:rPr lang="en-US" sz="1400" dirty="0">
                <a:latin typeface="Century Gothic" charset="0"/>
                <a:ea typeface="Century Gothic" charset="0"/>
                <a:cs typeface="Century Gothic" charset="0"/>
              </a:rPr>
              <a:t> </a:t>
            </a:r>
            <a:r>
              <a:rPr lang="en-US" sz="1400" dirty="0" smtClean="0">
                <a:latin typeface="Century Gothic" charset="0"/>
                <a:ea typeface="Century Gothic" charset="0"/>
                <a:cs typeface="Century Gothic" charset="0"/>
              </a:rPr>
              <a:t>and select it. This will define the root element of the </a:t>
            </a:r>
            <a:r>
              <a:rPr lang="en-US" sz="1400" dirty="0" err="1" smtClean="0">
                <a:latin typeface="Century Gothic" charset="0"/>
                <a:ea typeface="Century Gothic" charset="0"/>
                <a:cs typeface="Century Gothic" charset="0"/>
              </a:rPr>
              <a:t>ParseJSON</a:t>
            </a:r>
            <a:r>
              <a:rPr lang="en-US" sz="1400" dirty="0" smtClean="0">
                <a:latin typeface="Century Gothic" charset="0"/>
                <a:ea typeface="Century Gothic" charset="0"/>
                <a:cs typeface="Century Gothic" charset="0"/>
              </a:rPr>
              <a:t> activity.</a:t>
            </a:r>
          </a:p>
          <a:p>
            <a:pPr marL="342900" indent="-342900">
              <a:buFontTx/>
              <a:buAutoNum type="arabicParenR"/>
            </a:pPr>
            <a:r>
              <a:rPr lang="en-US" sz="1400" dirty="0" smtClean="0">
                <a:latin typeface="Century Gothic" charset="0"/>
                <a:ea typeface="Century Gothic" charset="0"/>
                <a:cs typeface="Century Gothic" charset="0"/>
              </a:rPr>
              <a:t>Click on OK to finish the selection.</a:t>
            </a:r>
          </a:p>
        </p:txBody>
      </p:sp>
      <p:sp>
        <p:nvSpPr>
          <p:cNvPr id="5" name="Rectangle 2"/>
          <p:cNvSpPr>
            <a:spLocks/>
          </p:cNvSpPr>
          <p:nvPr/>
        </p:nvSpPr>
        <p:spPr bwMode="auto">
          <a:xfrm>
            <a:off x="0" y="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noProof="0" dirty="0" smtClean="0">
                <a:solidFill>
                  <a:prstClr val="white"/>
                </a:solidFill>
                <a:latin typeface="Century Gothic"/>
                <a:ea typeface="ＭＳ Ｐゴシック" charset="0"/>
                <a:cs typeface="Century Gothic"/>
              </a:rPr>
              <a:t>Configure Output Schema for Parse JSON Activity</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sp>
        <p:nvSpPr>
          <p:cNvPr id="7" name="Slide Number Placeholder 6"/>
          <p:cNvSpPr>
            <a:spLocks noGrp="1"/>
          </p:cNvSpPr>
          <p:nvPr>
            <p:ph type="sldNum" sz="quarter" idx="12"/>
          </p:nvPr>
        </p:nvSpPr>
        <p:spPr/>
        <p:txBody>
          <a:bodyPr/>
          <a:lstStyle/>
          <a:p>
            <a:fld id="{868A5ED3-F9A2-E74F-ACF4-AE717D92BAD0}" type="slidenum">
              <a:rPr lang="en-US" smtClean="0"/>
              <a:t>21</a:t>
            </a:fld>
            <a:endParaRPr lang="en-US"/>
          </a:p>
        </p:txBody>
      </p:sp>
    </p:spTree>
    <p:extLst>
      <p:ext uri="{BB962C8B-B14F-4D97-AF65-F5344CB8AC3E}">
        <p14:creationId xmlns:p14="http://schemas.microsoft.com/office/powerpoint/2010/main" val="4586880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6638" y="751415"/>
            <a:ext cx="6746621" cy="4869824"/>
          </a:xfrm>
          <a:prstGeom prst="rect">
            <a:avLst/>
          </a:prstGeom>
          <a:effectLst>
            <a:outerShdw blurRad="63500" sx="102000" sy="102000" algn="ctr" rotWithShape="0">
              <a:prstClr val="black">
                <a:alpha val="40000"/>
              </a:prstClr>
            </a:outerShdw>
          </a:effectLst>
        </p:spPr>
      </p:pic>
      <p:sp>
        <p:nvSpPr>
          <p:cNvPr id="3" name="TextBox 2"/>
          <p:cNvSpPr txBox="1"/>
          <p:nvPr/>
        </p:nvSpPr>
        <p:spPr>
          <a:xfrm>
            <a:off x="390898" y="5851005"/>
            <a:ext cx="10587617" cy="73866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indent="-342900">
              <a:buFontTx/>
              <a:buAutoNum type="arabicParenR"/>
            </a:pPr>
            <a:r>
              <a:rPr lang="en-US" sz="1400" dirty="0" smtClean="0">
                <a:latin typeface="Century Gothic" charset="0"/>
                <a:ea typeface="Century Gothic" charset="0"/>
                <a:cs typeface="Century Gothic" charset="0"/>
              </a:rPr>
              <a:t>Next we will map the output of the </a:t>
            </a:r>
            <a:r>
              <a:rPr lang="en-US" sz="1400" dirty="0" err="1" smtClean="0">
                <a:latin typeface="Century Gothic" charset="0"/>
                <a:ea typeface="Century Gothic" charset="0"/>
                <a:cs typeface="Century Gothic" charset="0"/>
              </a:rPr>
              <a:t>InvokeRESTAPI</a:t>
            </a:r>
            <a:r>
              <a:rPr lang="en-US" sz="1400" dirty="0" smtClean="0">
                <a:latin typeface="Century Gothic" charset="0"/>
                <a:ea typeface="Century Gothic" charset="0"/>
                <a:cs typeface="Century Gothic" charset="0"/>
              </a:rPr>
              <a:t> activity to the input of the </a:t>
            </a:r>
            <a:r>
              <a:rPr lang="en-US" sz="1400" dirty="0" err="1" smtClean="0">
                <a:latin typeface="Century Gothic" charset="0"/>
                <a:ea typeface="Century Gothic" charset="0"/>
                <a:cs typeface="Century Gothic" charset="0"/>
              </a:rPr>
              <a:t>ParseJSON</a:t>
            </a:r>
            <a:r>
              <a:rPr lang="en-US" sz="1400" dirty="0" smtClean="0">
                <a:latin typeface="Century Gothic" charset="0"/>
                <a:ea typeface="Century Gothic" charset="0"/>
                <a:cs typeface="Century Gothic" charset="0"/>
              </a:rPr>
              <a:t> activity.</a:t>
            </a:r>
          </a:p>
          <a:p>
            <a:pPr marL="342900" indent="-342900">
              <a:buFontTx/>
              <a:buAutoNum type="arabicParenR"/>
            </a:pPr>
            <a:r>
              <a:rPr lang="en-US" sz="1400" dirty="0" smtClean="0">
                <a:latin typeface="Century Gothic" charset="0"/>
                <a:ea typeface="Century Gothic" charset="0"/>
                <a:cs typeface="Century Gothic" charset="0"/>
              </a:rPr>
              <a:t>To do this, first select the ”Input” tab in the properties panel. (small circle in green)</a:t>
            </a:r>
          </a:p>
          <a:p>
            <a:pPr marL="342900" indent="-342900">
              <a:buFontTx/>
              <a:buAutoNum type="arabicParenR"/>
            </a:pPr>
            <a:r>
              <a:rPr lang="en-US" sz="1400" dirty="0" smtClean="0">
                <a:latin typeface="Century Gothic" charset="0"/>
                <a:ea typeface="Century Gothic" charset="0"/>
                <a:cs typeface="Century Gothic" charset="0"/>
              </a:rPr>
              <a:t> Then, drag and drop the </a:t>
            </a:r>
            <a:r>
              <a:rPr lang="en-US" sz="1400" dirty="0" err="1" smtClean="0">
                <a:latin typeface="Century Gothic" charset="0"/>
                <a:ea typeface="Century Gothic" charset="0"/>
                <a:cs typeface="Century Gothic" charset="0"/>
              </a:rPr>
              <a:t>asciiContent</a:t>
            </a:r>
            <a:r>
              <a:rPr lang="en-US" sz="1400" dirty="0" smtClean="0">
                <a:latin typeface="Century Gothic" charset="0"/>
                <a:ea typeface="Century Gothic" charset="0"/>
                <a:cs typeface="Century Gothic" charset="0"/>
              </a:rPr>
              <a:t> node to the </a:t>
            </a:r>
            <a:r>
              <a:rPr lang="en-US" sz="1400" dirty="0" err="1" smtClean="0">
                <a:latin typeface="Century Gothic" charset="0"/>
                <a:ea typeface="Century Gothic" charset="0"/>
                <a:cs typeface="Century Gothic" charset="0"/>
              </a:rPr>
              <a:t>jsonString</a:t>
            </a:r>
            <a:r>
              <a:rPr lang="en-US" sz="1400" dirty="0" smtClean="0">
                <a:latin typeface="Century Gothic" charset="0"/>
                <a:ea typeface="Century Gothic" charset="0"/>
                <a:cs typeface="Century Gothic" charset="0"/>
              </a:rPr>
              <a:t> node as shown above (big circle in green)</a:t>
            </a:r>
          </a:p>
        </p:txBody>
      </p:sp>
      <p:sp>
        <p:nvSpPr>
          <p:cNvPr id="5" name="Oval 4"/>
          <p:cNvSpPr/>
          <p:nvPr/>
        </p:nvSpPr>
        <p:spPr>
          <a:xfrm flipV="1">
            <a:off x="1735404" y="4587826"/>
            <a:ext cx="425654" cy="169912"/>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161058" y="4573489"/>
            <a:ext cx="5097780" cy="1047750"/>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2"/>
          <p:cNvSpPr>
            <a:spLocks/>
          </p:cNvSpPr>
          <p:nvPr/>
        </p:nvSpPr>
        <p:spPr bwMode="auto">
          <a:xfrm>
            <a:off x="0" y="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noProof="0" dirty="0" smtClean="0">
                <a:solidFill>
                  <a:prstClr val="white"/>
                </a:solidFill>
                <a:latin typeface="Century Gothic"/>
                <a:ea typeface="ＭＳ Ｐゴシック" charset="0"/>
                <a:cs typeface="Century Gothic"/>
              </a:rPr>
              <a:t>Map Input Parameters for Parse JSON Activity</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sp>
        <p:nvSpPr>
          <p:cNvPr id="9" name="Slide Number Placeholder 8"/>
          <p:cNvSpPr>
            <a:spLocks noGrp="1"/>
          </p:cNvSpPr>
          <p:nvPr>
            <p:ph type="sldNum" sz="quarter" idx="12"/>
          </p:nvPr>
        </p:nvSpPr>
        <p:spPr/>
        <p:txBody>
          <a:bodyPr/>
          <a:lstStyle/>
          <a:p>
            <a:fld id="{868A5ED3-F9A2-E74F-ACF4-AE717D92BAD0}" type="slidenum">
              <a:rPr lang="en-US" smtClean="0"/>
              <a:t>22</a:t>
            </a:fld>
            <a:endParaRPr lang="en-US"/>
          </a:p>
        </p:txBody>
      </p:sp>
    </p:spTree>
    <p:extLst>
      <p:ext uri="{BB962C8B-B14F-4D97-AF65-F5344CB8AC3E}">
        <p14:creationId xmlns:p14="http://schemas.microsoft.com/office/powerpoint/2010/main" val="10108405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893" y="940523"/>
            <a:ext cx="6495290" cy="2959879"/>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7688" y="1373966"/>
            <a:ext cx="6443662" cy="4137458"/>
          </a:xfrm>
          <a:prstGeom prst="rect">
            <a:avLst/>
          </a:prstGeom>
          <a:effectLst>
            <a:outerShdw blurRad="63500" sx="102000" sy="102000" algn="ctr" rotWithShape="0">
              <a:prstClr val="black">
                <a:alpha val="40000"/>
              </a:prstClr>
            </a:outerShdw>
          </a:effectLst>
        </p:spPr>
      </p:pic>
      <p:sp>
        <p:nvSpPr>
          <p:cNvPr id="6" name="TextBox 5"/>
          <p:cNvSpPr txBox="1"/>
          <p:nvPr/>
        </p:nvSpPr>
        <p:spPr>
          <a:xfrm>
            <a:off x="350893" y="5668725"/>
            <a:ext cx="10587617" cy="95410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indent="-342900">
              <a:buFontTx/>
              <a:buAutoNum type="arabicParenR"/>
            </a:pPr>
            <a:r>
              <a:rPr lang="en-US" sz="1400" dirty="0" smtClean="0">
                <a:latin typeface="Century Gothic" charset="0"/>
                <a:ea typeface="Century Gothic" charset="0"/>
                <a:cs typeface="Century Gothic" charset="0"/>
              </a:rPr>
              <a:t>Select the </a:t>
            </a:r>
            <a:r>
              <a:rPr lang="en-US" sz="1400" dirty="0" err="1" smtClean="0">
                <a:latin typeface="Century Gothic" charset="0"/>
                <a:ea typeface="Century Gothic" charset="0"/>
                <a:cs typeface="Century Gothic" charset="0"/>
              </a:rPr>
              <a:t>ParseJSON</a:t>
            </a:r>
            <a:r>
              <a:rPr lang="en-US" sz="1400" dirty="0" smtClean="0">
                <a:latin typeface="Century Gothic" charset="0"/>
                <a:ea typeface="Century Gothic" charset="0"/>
                <a:cs typeface="Century Gothic" charset="0"/>
              </a:rPr>
              <a:t> activity and drag a new transition to the </a:t>
            </a:r>
            <a:r>
              <a:rPr lang="en-US" sz="1400" dirty="0" err="1" smtClean="0">
                <a:latin typeface="Century Gothic" charset="0"/>
                <a:ea typeface="Century Gothic" charset="0"/>
                <a:cs typeface="Century Gothic" charset="0"/>
              </a:rPr>
              <a:t>getOut</a:t>
            </a:r>
            <a:r>
              <a:rPr lang="en-US" sz="1400" dirty="0" smtClean="0">
                <a:latin typeface="Century Gothic" charset="0"/>
                <a:ea typeface="Century Gothic" charset="0"/>
                <a:cs typeface="Century Gothic" charset="0"/>
              </a:rPr>
              <a:t> activity.</a:t>
            </a:r>
          </a:p>
          <a:p>
            <a:pPr marL="342900" indent="-342900">
              <a:buFontTx/>
              <a:buAutoNum type="arabicParenR"/>
            </a:pPr>
            <a:r>
              <a:rPr lang="en-US" sz="1400" dirty="0" smtClean="0">
                <a:latin typeface="Century Gothic" charset="0"/>
                <a:ea typeface="Century Gothic" charset="0"/>
                <a:cs typeface="Century Gothic" charset="0"/>
              </a:rPr>
              <a:t>Click on the </a:t>
            </a:r>
            <a:r>
              <a:rPr lang="en-US" sz="1400" dirty="0" err="1" smtClean="0">
                <a:latin typeface="Century Gothic" charset="0"/>
                <a:ea typeface="Century Gothic" charset="0"/>
                <a:cs typeface="Century Gothic" charset="0"/>
              </a:rPr>
              <a:t>getOut</a:t>
            </a:r>
            <a:r>
              <a:rPr lang="en-US" sz="1400" dirty="0" smtClean="0">
                <a:latin typeface="Century Gothic" charset="0"/>
                <a:ea typeface="Century Gothic" charset="0"/>
                <a:cs typeface="Century Gothic" charset="0"/>
              </a:rPr>
              <a:t> activity and then click on the input tab (small green circle)</a:t>
            </a:r>
          </a:p>
          <a:p>
            <a:pPr marL="342900" indent="-342900">
              <a:buFontTx/>
              <a:buAutoNum type="arabicParenR"/>
            </a:pPr>
            <a:r>
              <a:rPr lang="en-US" sz="1400" dirty="0" smtClean="0">
                <a:latin typeface="Century Gothic" charset="0"/>
                <a:ea typeface="Century Gothic" charset="0"/>
                <a:cs typeface="Century Gothic" charset="0"/>
              </a:rPr>
              <a:t>On the ”Item” node type in  “</a:t>
            </a:r>
            <a:r>
              <a:rPr lang="en-US" sz="1400" dirty="0" err="1" smtClean="0">
                <a:latin typeface="Century Gothic" charset="0"/>
                <a:ea typeface="Century Gothic" charset="0"/>
                <a:cs typeface="Century Gothic" charset="0"/>
              </a:rPr>
              <a:t>concat</a:t>
            </a:r>
            <a:r>
              <a:rPr lang="en-US" sz="1400" dirty="0" smtClean="0">
                <a:latin typeface="Century Gothic" charset="0"/>
                <a:ea typeface="Century Gothic" charset="0"/>
                <a:cs typeface="Century Gothic" charset="0"/>
              </a:rPr>
              <a:t>(”The current temp is: “, x)</a:t>
            </a:r>
          </a:p>
          <a:p>
            <a:pPr marL="342900" indent="-342900">
              <a:buFontTx/>
              <a:buAutoNum type="arabicParenR"/>
            </a:pPr>
            <a:r>
              <a:rPr lang="en-US" sz="1400" dirty="0" smtClean="0">
                <a:latin typeface="Century Gothic" charset="0"/>
                <a:ea typeface="Century Gothic" charset="0"/>
                <a:cs typeface="Century Gothic" charset="0"/>
              </a:rPr>
              <a:t>Drag and drop from the </a:t>
            </a:r>
            <a:r>
              <a:rPr lang="en-US" sz="1400" dirty="0" err="1" smtClean="0">
                <a:latin typeface="Century Gothic" charset="0"/>
                <a:ea typeface="Century Gothic" charset="0"/>
                <a:cs typeface="Century Gothic" charset="0"/>
              </a:rPr>
              <a:t>temp_f</a:t>
            </a:r>
            <a:r>
              <a:rPr lang="en-US" sz="1400" dirty="0" smtClean="0">
                <a:latin typeface="Century Gothic" charset="0"/>
                <a:ea typeface="Century Gothic" charset="0"/>
                <a:cs typeface="Century Gothic" charset="0"/>
              </a:rPr>
              <a:t> node onto the ’x’ you just typed.  It will replace the ’x’ with the </a:t>
            </a:r>
            <a:r>
              <a:rPr lang="en-US" sz="1400" dirty="0" err="1" smtClean="0">
                <a:latin typeface="Century Gothic" charset="0"/>
                <a:ea typeface="Century Gothic" charset="0"/>
                <a:cs typeface="Century Gothic" charset="0"/>
              </a:rPr>
              <a:t>temp_f</a:t>
            </a:r>
            <a:r>
              <a:rPr lang="en-US" sz="1400" dirty="0" smtClean="0">
                <a:latin typeface="Century Gothic" charset="0"/>
                <a:ea typeface="Century Gothic" charset="0"/>
                <a:cs typeface="Century Gothic" charset="0"/>
              </a:rPr>
              <a:t> node</a:t>
            </a:r>
          </a:p>
        </p:txBody>
      </p:sp>
      <p:sp>
        <p:nvSpPr>
          <p:cNvPr id="7" name="Oval 6"/>
          <p:cNvSpPr/>
          <p:nvPr/>
        </p:nvSpPr>
        <p:spPr>
          <a:xfrm>
            <a:off x="4274004" y="4369521"/>
            <a:ext cx="666024" cy="192991"/>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812756" y="3900402"/>
            <a:ext cx="5782854" cy="1611022"/>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
          <p:cNvSpPr>
            <a:spLocks/>
          </p:cNvSpPr>
          <p:nvPr/>
        </p:nvSpPr>
        <p:spPr bwMode="auto">
          <a:xfrm>
            <a:off x="0" y="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noProof="0" dirty="0" smtClean="0">
                <a:solidFill>
                  <a:prstClr val="white"/>
                </a:solidFill>
                <a:latin typeface="Century Gothic"/>
                <a:ea typeface="ＭＳ Ｐゴシック" charset="0"/>
                <a:cs typeface="Century Gothic"/>
              </a:rPr>
              <a:t>Create Transitions and Define </a:t>
            </a:r>
            <a:r>
              <a:rPr lang="en-US" sz="2400" b="1" kern="0" noProof="0" dirty="0" err="1" smtClean="0">
                <a:solidFill>
                  <a:prstClr val="white"/>
                </a:solidFill>
                <a:latin typeface="Century Gothic"/>
                <a:ea typeface="ＭＳ Ｐゴシック" charset="0"/>
                <a:cs typeface="Century Gothic"/>
              </a:rPr>
              <a:t>XPath</a:t>
            </a:r>
            <a:r>
              <a:rPr lang="en-US" sz="2400" b="1" kern="0" noProof="0" dirty="0" smtClean="0">
                <a:solidFill>
                  <a:prstClr val="white"/>
                </a:solidFill>
                <a:latin typeface="Century Gothic"/>
                <a:ea typeface="ＭＳ Ｐゴシック" charset="0"/>
                <a:cs typeface="Century Gothic"/>
              </a:rPr>
              <a:t> Expression for Output</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sp>
        <p:nvSpPr>
          <p:cNvPr id="10" name="Slide Number Placeholder 9"/>
          <p:cNvSpPr>
            <a:spLocks noGrp="1"/>
          </p:cNvSpPr>
          <p:nvPr>
            <p:ph type="sldNum" sz="quarter" idx="12"/>
          </p:nvPr>
        </p:nvSpPr>
        <p:spPr/>
        <p:txBody>
          <a:bodyPr/>
          <a:lstStyle/>
          <a:p>
            <a:fld id="{868A5ED3-F9A2-E74F-ACF4-AE717D92BAD0}" type="slidenum">
              <a:rPr lang="en-US" smtClean="0"/>
              <a:t>23</a:t>
            </a:fld>
            <a:endParaRPr lang="en-US"/>
          </a:p>
        </p:txBody>
      </p:sp>
    </p:spTree>
    <p:extLst>
      <p:ext uri="{BB962C8B-B14F-4D97-AF65-F5344CB8AC3E}">
        <p14:creationId xmlns:p14="http://schemas.microsoft.com/office/powerpoint/2010/main" val="18510455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0185" y="1276798"/>
            <a:ext cx="7031183" cy="3011076"/>
          </a:xfrm>
          <a:prstGeom prst="rect">
            <a:avLst/>
          </a:prstGeom>
          <a:effectLst>
            <a:outerShdw blurRad="63500" sx="102000" sy="102000" algn="ctr" rotWithShape="0">
              <a:prstClr val="black">
                <a:alpha val="40000"/>
              </a:prstClr>
            </a:outerShdw>
          </a:effectLst>
        </p:spPr>
      </p:pic>
      <p:sp>
        <p:nvSpPr>
          <p:cNvPr id="3" name="TextBox 2"/>
          <p:cNvSpPr txBox="1"/>
          <p:nvPr/>
        </p:nvSpPr>
        <p:spPr>
          <a:xfrm>
            <a:off x="390898" y="4782726"/>
            <a:ext cx="10587617" cy="95410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indent="-342900">
              <a:buFontTx/>
              <a:buAutoNum type="arabicParenR"/>
            </a:pPr>
            <a:r>
              <a:rPr lang="en-US" sz="1400" dirty="0" smtClean="0">
                <a:latin typeface="Century Gothic" charset="0"/>
                <a:ea typeface="Century Gothic" charset="0"/>
                <a:cs typeface="Century Gothic" charset="0"/>
              </a:rPr>
              <a:t>Note that the mapping is done correctly however the expression will be highlighted in red.   This is because the </a:t>
            </a:r>
            <a:r>
              <a:rPr lang="en-US" sz="1400" dirty="0" err="1" smtClean="0">
                <a:latin typeface="Century Gothic" charset="0"/>
                <a:ea typeface="Century Gothic" charset="0"/>
                <a:cs typeface="Century Gothic" charset="0"/>
              </a:rPr>
              <a:t>concat</a:t>
            </a:r>
            <a:r>
              <a:rPr lang="en-US" sz="1400" dirty="0" smtClean="0">
                <a:latin typeface="Century Gothic" charset="0"/>
                <a:ea typeface="Century Gothic" charset="0"/>
                <a:cs typeface="Century Gothic" charset="0"/>
              </a:rPr>
              <a:t>() </a:t>
            </a:r>
            <a:r>
              <a:rPr lang="en-US" sz="1400" dirty="0" err="1" smtClean="0">
                <a:latin typeface="Century Gothic" charset="0"/>
                <a:ea typeface="Century Gothic" charset="0"/>
                <a:cs typeface="Century Gothic" charset="0"/>
              </a:rPr>
              <a:t>Xpath</a:t>
            </a:r>
            <a:r>
              <a:rPr lang="en-US" sz="1400" dirty="0" smtClean="0">
                <a:latin typeface="Century Gothic" charset="0"/>
                <a:ea typeface="Century Gothic" charset="0"/>
                <a:cs typeface="Century Gothic" charset="0"/>
              </a:rPr>
              <a:t> operator is expecting a string and you are passing the </a:t>
            </a:r>
            <a:r>
              <a:rPr lang="en-US" sz="1400" dirty="0" err="1" smtClean="0">
                <a:latin typeface="Century Gothic" charset="0"/>
                <a:ea typeface="Century Gothic" charset="0"/>
                <a:cs typeface="Century Gothic" charset="0"/>
              </a:rPr>
              <a:t>temp_f</a:t>
            </a:r>
            <a:r>
              <a:rPr lang="en-US" sz="1400" dirty="0" smtClean="0">
                <a:latin typeface="Century Gothic" charset="0"/>
                <a:ea typeface="Century Gothic" charset="0"/>
                <a:cs typeface="Century Gothic" charset="0"/>
              </a:rPr>
              <a:t> node which is a float.</a:t>
            </a:r>
          </a:p>
          <a:p>
            <a:pPr marL="342900" indent="-342900">
              <a:buFontTx/>
              <a:buAutoNum type="arabicParenR"/>
            </a:pPr>
            <a:r>
              <a:rPr lang="en-US" sz="1400" dirty="0" smtClean="0">
                <a:latin typeface="Century Gothic" charset="0"/>
                <a:ea typeface="Century Gothic" charset="0"/>
                <a:cs typeface="Century Gothic" charset="0"/>
              </a:rPr>
              <a:t>Click on the “Show Check and Repair” button to have the mapper cast the float value into a string</a:t>
            </a:r>
          </a:p>
          <a:p>
            <a:pPr marL="342900" indent="-342900">
              <a:buFontTx/>
              <a:buAutoNum type="arabicParenR"/>
            </a:pPr>
            <a:r>
              <a:rPr lang="en-US" sz="1400" dirty="0" smtClean="0">
                <a:latin typeface="Century Gothic" charset="0"/>
                <a:ea typeface="Century Gothic" charset="0"/>
                <a:cs typeface="Century Gothic" charset="0"/>
              </a:rPr>
              <a:t>Clicking on this button will launch the Mapper Check and Repair dialog on the next slide</a:t>
            </a:r>
          </a:p>
        </p:txBody>
      </p:sp>
      <p:sp>
        <p:nvSpPr>
          <p:cNvPr id="5" name="Oval 4"/>
          <p:cNvSpPr/>
          <p:nvPr/>
        </p:nvSpPr>
        <p:spPr>
          <a:xfrm>
            <a:off x="7563576" y="2314575"/>
            <a:ext cx="1042092" cy="354330"/>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2"/>
          <p:cNvSpPr>
            <a:spLocks/>
          </p:cNvSpPr>
          <p:nvPr/>
        </p:nvSpPr>
        <p:spPr bwMode="auto">
          <a:xfrm>
            <a:off x="0" y="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noProof="0" dirty="0" smtClean="0">
                <a:solidFill>
                  <a:prstClr val="white"/>
                </a:solidFill>
                <a:latin typeface="Century Gothic"/>
                <a:ea typeface="ＭＳ Ｐゴシック" charset="0"/>
                <a:cs typeface="Century Gothic"/>
              </a:rPr>
              <a:t>Use the </a:t>
            </a:r>
            <a:r>
              <a:rPr lang="en-US" sz="2400" b="1" kern="0" noProof="0" dirty="0" err="1" smtClean="0">
                <a:solidFill>
                  <a:prstClr val="white"/>
                </a:solidFill>
                <a:latin typeface="Century Gothic"/>
                <a:ea typeface="ＭＳ Ｐゴシック" charset="0"/>
                <a:cs typeface="Century Gothic"/>
              </a:rPr>
              <a:t>Xpath</a:t>
            </a:r>
            <a:r>
              <a:rPr lang="en-US" sz="2400" b="1" kern="0" noProof="0" dirty="0" smtClean="0">
                <a:solidFill>
                  <a:prstClr val="white"/>
                </a:solidFill>
                <a:latin typeface="Century Gothic"/>
                <a:ea typeface="ＭＳ Ｐゴシック" charset="0"/>
                <a:cs typeface="Century Gothic"/>
              </a:rPr>
              <a:t> Check and Repair Tool</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sp>
        <p:nvSpPr>
          <p:cNvPr id="8" name="Slide Number Placeholder 7"/>
          <p:cNvSpPr>
            <a:spLocks noGrp="1"/>
          </p:cNvSpPr>
          <p:nvPr>
            <p:ph type="sldNum" sz="quarter" idx="12"/>
          </p:nvPr>
        </p:nvSpPr>
        <p:spPr/>
        <p:txBody>
          <a:bodyPr/>
          <a:lstStyle/>
          <a:p>
            <a:fld id="{868A5ED3-F9A2-E74F-ACF4-AE717D92BAD0}" type="slidenum">
              <a:rPr lang="en-US" smtClean="0"/>
              <a:t>24</a:t>
            </a:fld>
            <a:endParaRPr lang="en-US"/>
          </a:p>
        </p:txBody>
      </p:sp>
    </p:spTree>
    <p:extLst>
      <p:ext uri="{BB962C8B-B14F-4D97-AF65-F5344CB8AC3E}">
        <p14:creationId xmlns:p14="http://schemas.microsoft.com/office/powerpoint/2010/main" val="8996254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634" y="1410790"/>
            <a:ext cx="6630296" cy="2910861"/>
          </a:xfrm>
          <a:prstGeom prst="rect">
            <a:avLst/>
          </a:prstGeom>
          <a:effectLst>
            <a:outerShdw blurRad="63500" sx="102000" sy="102000" algn="ctr" rotWithShape="0">
              <a:prstClr val="black">
                <a:alpha val="40000"/>
              </a:prstClr>
            </a:outerShdw>
          </a:effectLst>
        </p:spPr>
      </p:pic>
      <p:sp>
        <p:nvSpPr>
          <p:cNvPr id="3" name="TextBox 2"/>
          <p:cNvSpPr txBox="1"/>
          <p:nvPr/>
        </p:nvSpPr>
        <p:spPr>
          <a:xfrm>
            <a:off x="516628" y="5085742"/>
            <a:ext cx="10587617" cy="95410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marR="0" lvl="0" indent="-342900" defTabSz="914400" eaLnBrk="1" fontAlgn="auto" latinLnBrk="0" hangingPunct="1">
              <a:lnSpc>
                <a:spcPct val="100000"/>
              </a:lnSpc>
              <a:spcBef>
                <a:spcPts val="0"/>
              </a:spcBef>
              <a:spcAft>
                <a:spcPts val="0"/>
              </a:spcAft>
              <a:buClrTx/>
              <a:buSzTx/>
              <a:buFontTx/>
              <a:buAutoNum type="arabicParenR"/>
              <a:tabLst/>
              <a:defRPr/>
            </a:pPr>
            <a:r>
              <a:rPr lang="en-US" sz="1400" dirty="0" smtClean="0">
                <a:latin typeface="Century Gothic" charset="0"/>
                <a:ea typeface="Century Gothic" charset="0"/>
                <a:cs typeface="Century Gothic" charset="0"/>
              </a:rPr>
              <a:t>When the “Mapper Check and Repair” dialog opens, put a check mark in the box next to the error.  (Circled in green)</a:t>
            </a:r>
          </a:p>
          <a:p>
            <a:pPr marL="342900" marR="0" lvl="0" indent="-342900" defTabSz="914400" eaLnBrk="1" fontAlgn="auto" latinLnBrk="0" hangingPunct="1">
              <a:lnSpc>
                <a:spcPct val="100000"/>
              </a:lnSpc>
              <a:spcBef>
                <a:spcPts val="0"/>
              </a:spcBef>
              <a:spcAft>
                <a:spcPts val="0"/>
              </a:spcAft>
              <a:buClrTx/>
              <a:buSzTx/>
              <a:buFontTx/>
              <a:buAutoNum type="arabicParenR"/>
              <a:tabLst/>
              <a:defRPr/>
            </a:pPr>
            <a:r>
              <a:rPr lang="en-US" sz="1400" dirty="0" smtClean="0">
                <a:latin typeface="Century Gothic" charset="0"/>
                <a:ea typeface="Century Gothic" charset="0"/>
                <a:cs typeface="Century Gothic" charset="0"/>
              </a:rPr>
              <a:t>Click the “Ok” button and the mapper will apply the necessary </a:t>
            </a:r>
            <a:r>
              <a:rPr lang="en-US" sz="1400" dirty="0" err="1" smtClean="0">
                <a:latin typeface="Century Gothic" charset="0"/>
                <a:ea typeface="Century Gothic" charset="0"/>
                <a:cs typeface="Century Gothic" charset="0"/>
              </a:rPr>
              <a:t>XPath</a:t>
            </a:r>
            <a:r>
              <a:rPr lang="en-US" sz="1400" dirty="0" smtClean="0">
                <a:latin typeface="Century Gothic" charset="0"/>
                <a:ea typeface="Century Gothic" charset="0"/>
                <a:cs typeface="Century Gothic" charset="0"/>
              </a:rPr>
              <a:t> cast operation to resolve the error.</a:t>
            </a:r>
          </a:p>
          <a:p>
            <a:pPr marL="342900" marR="0" lvl="0" indent="-342900" defTabSz="914400" eaLnBrk="1" fontAlgn="auto" latinLnBrk="0" hangingPunct="1">
              <a:lnSpc>
                <a:spcPct val="100000"/>
              </a:lnSpc>
              <a:spcBef>
                <a:spcPts val="0"/>
              </a:spcBef>
              <a:spcAft>
                <a:spcPts val="0"/>
              </a:spcAft>
              <a:buClrTx/>
              <a:buSzTx/>
              <a:buFontTx/>
              <a:buAutoNum type="arabicParenR"/>
              <a:tabLst/>
              <a:defRPr/>
            </a:pPr>
            <a:r>
              <a:rPr lang="en-US" sz="1400" dirty="0" smtClean="0">
                <a:latin typeface="Century Gothic" charset="0"/>
                <a:ea typeface="Century Gothic" charset="0"/>
                <a:cs typeface="Century Gothic" charset="0"/>
              </a:rPr>
              <a:t>Click on File-&gt;Save All to save your project</a:t>
            </a:r>
          </a:p>
        </p:txBody>
      </p:sp>
      <p:sp>
        <p:nvSpPr>
          <p:cNvPr id="5" name="Oval 4"/>
          <p:cNvSpPr/>
          <p:nvPr/>
        </p:nvSpPr>
        <p:spPr>
          <a:xfrm>
            <a:off x="2774633" y="2225993"/>
            <a:ext cx="480060" cy="354330"/>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2"/>
          <p:cNvSpPr>
            <a:spLocks/>
          </p:cNvSpPr>
          <p:nvPr/>
        </p:nvSpPr>
        <p:spPr bwMode="auto">
          <a:xfrm>
            <a:off x="0" y="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noProof="0" dirty="0" smtClean="0">
                <a:solidFill>
                  <a:prstClr val="white"/>
                </a:solidFill>
                <a:latin typeface="Century Gothic"/>
                <a:ea typeface="ＭＳ Ｐゴシック" charset="0"/>
                <a:cs typeface="Century Gothic"/>
              </a:rPr>
              <a:t>Automatically Correct the </a:t>
            </a:r>
            <a:r>
              <a:rPr lang="en-US" sz="2400" b="1" kern="0" noProof="0" dirty="0" err="1" smtClean="0">
                <a:solidFill>
                  <a:prstClr val="white"/>
                </a:solidFill>
                <a:latin typeface="Century Gothic"/>
                <a:ea typeface="ＭＳ Ｐゴシック" charset="0"/>
                <a:cs typeface="Century Gothic"/>
              </a:rPr>
              <a:t>XPath</a:t>
            </a:r>
            <a:r>
              <a:rPr lang="en-US" sz="2400" b="1" kern="0" noProof="0" dirty="0" smtClean="0">
                <a:solidFill>
                  <a:prstClr val="white"/>
                </a:solidFill>
                <a:latin typeface="Century Gothic"/>
                <a:ea typeface="ＭＳ Ｐゴシック" charset="0"/>
                <a:cs typeface="Century Gothic"/>
              </a:rPr>
              <a:t> Errors</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sp>
        <p:nvSpPr>
          <p:cNvPr id="8" name="Slide Number Placeholder 7"/>
          <p:cNvSpPr>
            <a:spLocks noGrp="1"/>
          </p:cNvSpPr>
          <p:nvPr>
            <p:ph type="sldNum" sz="quarter" idx="12"/>
          </p:nvPr>
        </p:nvSpPr>
        <p:spPr/>
        <p:txBody>
          <a:bodyPr/>
          <a:lstStyle/>
          <a:p>
            <a:fld id="{868A5ED3-F9A2-E74F-ACF4-AE717D92BAD0}" type="slidenum">
              <a:rPr lang="en-US" smtClean="0"/>
              <a:t>25</a:t>
            </a:fld>
            <a:endParaRPr lang="en-US"/>
          </a:p>
        </p:txBody>
      </p:sp>
    </p:spTree>
    <p:extLst>
      <p:ext uri="{BB962C8B-B14F-4D97-AF65-F5344CB8AC3E}">
        <p14:creationId xmlns:p14="http://schemas.microsoft.com/office/powerpoint/2010/main" val="1720718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292" y="990581"/>
            <a:ext cx="6969213" cy="4709459"/>
          </a:xfrm>
          <a:prstGeom prst="rect">
            <a:avLst/>
          </a:prstGeom>
          <a:effectLst>
            <a:outerShdw blurRad="63500" sx="102000" sy="102000" algn="ctr" rotWithShape="0">
              <a:prstClr val="black">
                <a:alpha val="40000"/>
              </a:prstClr>
            </a:outerShdw>
          </a:effectLst>
        </p:spPr>
      </p:pic>
      <p:sp>
        <p:nvSpPr>
          <p:cNvPr id="2" name="Rectangle 1"/>
          <p:cNvSpPr/>
          <p:nvPr/>
        </p:nvSpPr>
        <p:spPr>
          <a:xfrm>
            <a:off x="332055" y="6043921"/>
            <a:ext cx="9204960" cy="523220"/>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342900" lvl="0" indent="-342900">
              <a:buFontTx/>
              <a:buAutoNum type="arabicParenR"/>
              <a:defRPr/>
            </a:pPr>
            <a:r>
              <a:rPr lang="en-US" sz="1400" dirty="0" smtClean="0">
                <a:latin typeface="Century Gothic" charset="0"/>
                <a:ea typeface="Century Gothic" charset="0"/>
                <a:cs typeface="Century Gothic" charset="0"/>
              </a:rPr>
              <a:t>Right Click in the canvas and select “Debug </a:t>
            </a:r>
            <a:r>
              <a:rPr lang="en-US" sz="1400" dirty="0" err="1" smtClean="0">
                <a:latin typeface="Century Gothic" charset="0"/>
                <a:ea typeface="Century Gothic" charset="0"/>
                <a:cs typeface="Century Gothic" charset="0"/>
              </a:rPr>
              <a:t>BusinessWorks</a:t>
            </a:r>
            <a:r>
              <a:rPr lang="en-US" sz="1400" dirty="0" smtClean="0">
                <a:latin typeface="Century Gothic" charset="0"/>
                <a:ea typeface="Century Gothic" charset="0"/>
                <a:cs typeface="Century Gothic" charset="0"/>
              </a:rPr>
              <a:t> Application”.   This will launch the process in debug mode.</a:t>
            </a:r>
            <a:endParaRPr lang="en-US" sz="1400" dirty="0">
              <a:latin typeface="Century Gothic" charset="0"/>
              <a:ea typeface="Century Gothic" charset="0"/>
              <a:cs typeface="Century Gothic" charset="0"/>
            </a:endParaRPr>
          </a:p>
        </p:txBody>
      </p:sp>
      <p:sp>
        <p:nvSpPr>
          <p:cNvPr id="5" name="Oval 4"/>
          <p:cNvSpPr/>
          <p:nvPr/>
        </p:nvSpPr>
        <p:spPr>
          <a:xfrm>
            <a:off x="2374215" y="2676655"/>
            <a:ext cx="2560320" cy="445770"/>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2"/>
          <p:cNvSpPr>
            <a:spLocks/>
          </p:cNvSpPr>
          <p:nvPr/>
        </p:nvSpPr>
        <p:spPr bwMode="auto">
          <a:xfrm>
            <a:off x="0" y="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noProof="0" dirty="0" smtClean="0">
                <a:solidFill>
                  <a:prstClr val="white"/>
                </a:solidFill>
                <a:latin typeface="Century Gothic"/>
                <a:ea typeface="ＭＳ Ｐゴシック" charset="0"/>
                <a:cs typeface="Century Gothic"/>
              </a:rPr>
              <a:t>Launch the Debugger to Test the Service</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sp>
        <p:nvSpPr>
          <p:cNvPr id="8" name="Slide Number Placeholder 7"/>
          <p:cNvSpPr>
            <a:spLocks noGrp="1"/>
          </p:cNvSpPr>
          <p:nvPr>
            <p:ph type="sldNum" sz="quarter" idx="12"/>
          </p:nvPr>
        </p:nvSpPr>
        <p:spPr/>
        <p:txBody>
          <a:bodyPr/>
          <a:lstStyle/>
          <a:p>
            <a:fld id="{868A5ED3-F9A2-E74F-ACF4-AE717D92BAD0}" type="slidenum">
              <a:rPr lang="en-US" smtClean="0"/>
              <a:t>26</a:t>
            </a:fld>
            <a:endParaRPr lang="en-US"/>
          </a:p>
        </p:txBody>
      </p:sp>
    </p:spTree>
    <p:extLst>
      <p:ext uri="{BB962C8B-B14F-4D97-AF65-F5344CB8AC3E}">
        <p14:creationId xmlns:p14="http://schemas.microsoft.com/office/powerpoint/2010/main" val="21051230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509" y="801005"/>
            <a:ext cx="7455755" cy="4214122"/>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5227" y="1668780"/>
            <a:ext cx="6464327" cy="3657600"/>
          </a:xfrm>
          <a:prstGeom prst="rect">
            <a:avLst/>
          </a:prstGeom>
          <a:effectLst>
            <a:outerShdw blurRad="63500" sx="102000" sy="102000" algn="ctr" rotWithShape="0">
              <a:prstClr val="black">
                <a:alpha val="40000"/>
              </a:prstClr>
            </a:outerShdw>
          </a:effectLst>
        </p:spPr>
      </p:pic>
      <p:sp>
        <p:nvSpPr>
          <p:cNvPr id="6" name="Rectangle 5"/>
          <p:cNvSpPr/>
          <p:nvPr/>
        </p:nvSpPr>
        <p:spPr>
          <a:xfrm>
            <a:off x="435180" y="5480685"/>
            <a:ext cx="9204960" cy="116955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342900" lvl="0" indent="-342900">
              <a:buFontTx/>
              <a:buAutoNum type="arabicParenR"/>
              <a:defRPr/>
            </a:pPr>
            <a:r>
              <a:rPr lang="en-US" sz="1400" dirty="0" smtClean="0">
                <a:latin typeface="Century Gothic" charset="0"/>
                <a:ea typeface="Century Gothic" charset="0"/>
                <a:cs typeface="Century Gothic" charset="0"/>
              </a:rPr>
              <a:t>The “Launching </a:t>
            </a:r>
            <a:r>
              <a:rPr lang="en-US" sz="1400" dirty="0" err="1" smtClean="0">
                <a:latin typeface="Century Gothic" charset="0"/>
                <a:ea typeface="Century Gothic" charset="0"/>
                <a:cs typeface="Century Gothic" charset="0"/>
              </a:rPr>
              <a:t>BWThorRuntime</a:t>
            </a:r>
            <a:r>
              <a:rPr lang="en-US" sz="1400" dirty="0" smtClean="0">
                <a:latin typeface="Century Gothic" charset="0"/>
                <a:ea typeface="Century Gothic" charset="0"/>
                <a:cs typeface="Century Gothic" charset="0"/>
              </a:rPr>
              <a:t>” dialog box will be displayed.  Just let it run and watch the text messages in the lower Console pane. (Circled in green)</a:t>
            </a:r>
          </a:p>
          <a:p>
            <a:pPr marL="342900" lvl="0" indent="-342900">
              <a:buFontTx/>
              <a:buAutoNum type="arabicParenR"/>
              <a:defRPr/>
            </a:pPr>
            <a:r>
              <a:rPr lang="en-US" sz="1400" dirty="0" smtClean="0">
                <a:latin typeface="Century Gothic" charset="0"/>
                <a:ea typeface="Century Gothic" charset="0"/>
                <a:cs typeface="Century Gothic" charset="0"/>
              </a:rPr>
              <a:t>Once you see the Console message “Started BW Application”, type in the command ”</a:t>
            </a:r>
            <a:r>
              <a:rPr lang="en-US" sz="1400" dirty="0" err="1" smtClean="0">
                <a:latin typeface="Century Gothic" charset="0"/>
                <a:ea typeface="Century Gothic" charset="0"/>
                <a:cs typeface="Century Gothic" charset="0"/>
              </a:rPr>
              <a:t>lrestdoc</a:t>
            </a:r>
            <a:r>
              <a:rPr lang="en-US" sz="1400" dirty="0" smtClean="0">
                <a:latin typeface="Century Gothic" charset="0"/>
                <a:ea typeface="Century Gothic" charset="0"/>
                <a:cs typeface="Century Gothic" charset="0"/>
              </a:rPr>
              <a:t>” and hit enter.</a:t>
            </a:r>
          </a:p>
          <a:p>
            <a:pPr marL="342900" lvl="0" indent="-342900">
              <a:buFontTx/>
              <a:buAutoNum type="arabicParenR"/>
              <a:defRPr/>
            </a:pPr>
            <a:r>
              <a:rPr lang="en-US" sz="1400" dirty="0" smtClean="0">
                <a:latin typeface="Century Gothic" charset="0"/>
                <a:ea typeface="Century Gothic" charset="0"/>
                <a:cs typeface="Century Gothic" charset="0"/>
              </a:rPr>
              <a:t>Copy the URL with Ctrl-C</a:t>
            </a:r>
            <a:endParaRPr lang="en-US" sz="1400" dirty="0">
              <a:latin typeface="Century Gothic" charset="0"/>
              <a:ea typeface="Century Gothic" charset="0"/>
              <a:cs typeface="Century Gothic" charset="0"/>
            </a:endParaRPr>
          </a:p>
        </p:txBody>
      </p:sp>
      <p:sp>
        <p:nvSpPr>
          <p:cNvPr id="7" name="Oval 6"/>
          <p:cNvSpPr/>
          <p:nvPr/>
        </p:nvSpPr>
        <p:spPr>
          <a:xfrm>
            <a:off x="4300804" y="4733557"/>
            <a:ext cx="3680460" cy="514349"/>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2"/>
          <p:cNvSpPr>
            <a:spLocks/>
          </p:cNvSpPr>
          <p:nvPr/>
        </p:nvSpPr>
        <p:spPr bwMode="auto">
          <a:xfrm>
            <a:off x="0" y="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dirty="0" smtClean="0">
                <a:solidFill>
                  <a:prstClr val="white"/>
                </a:solidFill>
                <a:latin typeface="Century Gothic"/>
                <a:ea typeface="ＭＳ Ｐゴシック" charset="0"/>
                <a:cs typeface="Century Gothic"/>
              </a:rPr>
              <a:t>l</a:t>
            </a:r>
            <a:r>
              <a:rPr lang="en-US" sz="2400" b="1" kern="0" noProof="0" dirty="0" err="1" smtClean="0">
                <a:solidFill>
                  <a:prstClr val="white"/>
                </a:solidFill>
                <a:latin typeface="Century Gothic"/>
                <a:ea typeface="ＭＳ Ｐゴシック" charset="0"/>
                <a:cs typeface="Century Gothic"/>
              </a:rPr>
              <a:t>restdoc</a:t>
            </a:r>
            <a:r>
              <a:rPr lang="en-US" sz="2400" b="1" kern="0" noProof="0" dirty="0" smtClean="0">
                <a:solidFill>
                  <a:prstClr val="white"/>
                </a:solidFill>
                <a:latin typeface="Century Gothic"/>
                <a:ea typeface="ＭＳ Ｐゴシック" charset="0"/>
                <a:cs typeface="Century Gothic"/>
              </a:rPr>
              <a:t> Command and Copy-Paste </a:t>
            </a:r>
            <a:r>
              <a:rPr lang="en-US" sz="2400" b="1" kern="0" noProof="0" dirty="0" err="1" smtClean="0">
                <a:solidFill>
                  <a:prstClr val="white"/>
                </a:solidFill>
                <a:latin typeface="Century Gothic"/>
                <a:ea typeface="ＭＳ Ｐゴシック" charset="0"/>
                <a:cs typeface="Century Gothic"/>
              </a:rPr>
              <a:t>WeatherApp</a:t>
            </a:r>
            <a:r>
              <a:rPr lang="en-US" sz="2400" b="1" kern="0" noProof="0" dirty="0" smtClean="0">
                <a:solidFill>
                  <a:prstClr val="white"/>
                </a:solidFill>
                <a:latin typeface="Century Gothic"/>
                <a:ea typeface="ＭＳ Ｐゴシック" charset="0"/>
                <a:cs typeface="Century Gothic"/>
              </a:rPr>
              <a:t> URL </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sp>
        <p:nvSpPr>
          <p:cNvPr id="9" name="Slide Number Placeholder 8"/>
          <p:cNvSpPr>
            <a:spLocks noGrp="1"/>
          </p:cNvSpPr>
          <p:nvPr>
            <p:ph type="sldNum" sz="quarter" idx="12"/>
          </p:nvPr>
        </p:nvSpPr>
        <p:spPr/>
        <p:txBody>
          <a:bodyPr/>
          <a:lstStyle/>
          <a:p>
            <a:fld id="{868A5ED3-F9A2-E74F-ACF4-AE717D92BAD0}" type="slidenum">
              <a:rPr lang="en-US" smtClean="0"/>
              <a:t>27</a:t>
            </a:fld>
            <a:endParaRPr lang="en-US"/>
          </a:p>
        </p:txBody>
      </p:sp>
    </p:spTree>
    <p:extLst>
      <p:ext uri="{BB962C8B-B14F-4D97-AF65-F5344CB8AC3E}">
        <p14:creationId xmlns:p14="http://schemas.microsoft.com/office/powerpoint/2010/main" val="45429495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2134" y="5248669"/>
            <a:ext cx="10060418" cy="116955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342900" lvl="0" indent="-342900">
              <a:buFontTx/>
              <a:buAutoNum type="arabicParenR"/>
              <a:defRPr/>
            </a:pPr>
            <a:r>
              <a:rPr lang="en-US" sz="1400" dirty="0" smtClean="0">
                <a:latin typeface="Century Gothic" charset="0"/>
                <a:ea typeface="Century Gothic" charset="0"/>
                <a:cs typeface="Century Gothic" charset="0"/>
              </a:rPr>
              <a:t>Open up a new browser window and paste in the URL you just copied.</a:t>
            </a:r>
          </a:p>
          <a:p>
            <a:pPr marL="342900" lvl="0" indent="-342900">
              <a:buFontTx/>
              <a:buAutoNum type="arabicParenR"/>
              <a:defRPr/>
            </a:pPr>
            <a:r>
              <a:rPr lang="en-US" sz="1400" dirty="0" smtClean="0">
                <a:latin typeface="Century Gothic" charset="0"/>
                <a:ea typeface="Century Gothic" charset="0"/>
                <a:cs typeface="Century Gothic" charset="0"/>
              </a:rPr>
              <a:t>Replace the hostname with “</a:t>
            </a:r>
            <a:r>
              <a:rPr lang="en-US" sz="1400" dirty="0" err="1" smtClean="0">
                <a:latin typeface="Century Gothic" charset="0"/>
                <a:ea typeface="Century Gothic" charset="0"/>
                <a:cs typeface="Century Gothic" charset="0"/>
              </a:rPr>
              <a:t>localhost</a:t>
            </a:r>
            <a:r>
              <a:rPr lang="en-US" sz="1400" dirty="0" smtClean="0">
                <a:latin typeface="Century Gothic" charset="0"/>
                <a:ea typeface="Century Gothic" charset="0"/>
                <a:cs typeface="Century Gothic" charset="0"/>
              </a:rPr>
              <a:t>”.  The Browser URL should be </a:t>
            </a:r>
            <a:r>
              <a:rPr lang="en-US" sz="1400" dirty="0" smtClean="0">
                <a:latin typeface="Century Gothic" charset="0"/>
                <a:ea typeface="Century Gothic" charset="0"/>
                <a:cs typeface="Century Gothic" charset="0"/>
                <a:hlinkClick r:id="rId3"/>
              </a:rPr>
              <a:t>http://localhost:7777/WeatherApp</a:t>
            </a:r>
            <a:r>
              <a:rPr lang="en-US" sz="1400" dirty="0" smtClean="0">
                <a:latin typeface="Century Gothic" charset="0"/>
                <a:ea typeface="Century Gothic" charset="0"/>
                <a:cs typeface="Century Gothic" charset="0"/>
              </a:rPr>
              <a:t> as in Fig. 1</a:t>
            </a:r>
          </a:p>
          <a:p>
            <a:pPr marL="342900" lvl="0" indent="-342900">
              <a:buFontTx/>
              <a:buAutoNum type="arabicParenR"/>
              <a:defRPr/>
            </a:pPr>
            <a:r>
              <a:rPr lang="en-US" sz="1400" dirty="0" smtClean="0">
                <a:latin typeface="Century Gothic" charset="0"/>
                <a:ea typeface="Century Gothic" charset="0"/>
                <a:cs typeface="Century Gothic" charset="0"/>
              </a:rPr>
              <a:t>Similarly replace the hostname in Fig. 2 (circled in green) with ”</a:t>
            </a:r>
            <a:r>
              <a:rPr lang="en-US" sz="1400" dirty="0" err="1" smtClean="0">
                <a:latin typeface="Century Gothic" charset="0"/>
                <a:ea typeface="Century Gothic" charset="0"/>
                <a:cs typeface="Century Gothic" charset="0"/>
              </a:rPr>
              <a:t>localhost</a:t>
            </a:r>
            <a:r>
              <a:rPr lang="en-US" sz="1400" dirty="0" smtClean="0">
                <a:latin typeface="Century Gothic" charset="0"/>
                <a:ea typeface="Century Gothic" charset="0"/>
                <a:cs typeface="Century Gothic" charset="0"/>
              </a:rPr>
              <a:t>”</a:t>
            </a:r>
          </a:p>
          <a:p>
            <a:pPr marL="342900" lvl="0" indent="-342900">
              <a:buFontTx/>
              <a:buAutoNum type="arabicParenR"/>
              <a:defRPr/>
            </a:pPr>
            <a:r>
              <a:rPr lang="en-US" sz="1400" dirty="0" smtClean="0">
                <a:latin typeface="Century Gothic" charset="0"/>
                <a:ea typeface="Century Gothic" charset="0"/>
                <a:cs typeface="Century Gothic" charset="0"/>
              </a:rPr>
              <a:t>Click the Expand Operations link</a:t>
            </a:r>
          </a:p>
        </p:txBody>
      </p:sp>
      <p:pic>
        <p:nvPicPr>
          <p:cNvPr id="3" name="Picture 2"/>
          <p:cNvPicPr>
            <a:picLocks noChangeAspect="1"/>
          </p:cNvPicPr>
          <p:nvPr/>
        </p:nvPicPr>
        <p:blipFill>
          <a:blip r:embed="rId4"/>
          <a:stretch>
            <a:fillRect/>
          </a:stretch>
        </p:blipFill>
        <p:spPr>
          <a:xfrm>
            <a:off x="866480" y="984242"/>
            <a:ext cx="9825990" cy="1724522"/>
          </a:xfrm>
          <a:prstGeom prst="rect">
            <a:avLst/>
          </a:prstGeom>
          <a:effectLst>
            <a:outerShdw blurRad="63500" sx="102000" sy="102000" algn="ctr" rotWithShape="0">
              <a:prstClr val="black">
                <a:alpha val="40000"/>
              </a:prstClr>
            </a:outerShdw>
          </a:effectLst>
        </p:spPr>
      </p:pic>
      <p:pic>
        <p:nvPicPr>
          <p:cNvPr id="7" name="Picture 6"/>
          <p:cNvPicPr>
            <a:picLocks noChangeAspect="1"/>
          </p:cNvPicPr>
          <p:nvPr/>
        </p:nvPicPr>
        <p:blipFill>
          <a:blip r:embed="rId5"/>
          <a:stretch>
            <a:fillRect/>
          </a:stretch>
        </p:blipFill>
        <p:spPr>
          <a:xfrm>
            <a:off x="1861331" y="2445931"/>
            <a:ext cx="8715521" cy="2395841"/>
          </a:xfrm>
          <a:prstGeom prst="rect">
            <a:avLst/>
          </a:prstGeom>
          <a:effectLst>
            <a:outerShdw blurRad="63500" sx="102000" sy="102000" algn="ctr" rotWithShape="0">
              <a:prstClr val="black">
                <a:alpha val="40000"/>
              </a:prstClr>
            </a:outerShdw>
          </a:effectLst>
        </p:spPr>
      </p:pic>
      <p:sp>
        <p:nvSpPr>
          <p:cNvPr id="8" name="Oval 7"/>
          <p:cNvSpPr/>
          <p:nvPr/>
        </p:nvSpPr>
        <p:spPr>
          <a:xfrm>
            <a:off x="4861561" y="2768934"/>
            <a:ext cx="3004842" cy="514349"/>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35768" y="924072"/>
            <a:ext cx="3680460" cy="514349"/>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9449093" y="4121666"/>
            <a:ext cx="1127759" cy="514349"/>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71999" y="1027357"/>
            <a:ext cx="694481" cy="307777"/>
          </a:xfrm>
          <a:prstGeom prst="rect">
            <a:avLst/>
          </a:prstGeom>
          <a:noFill/>
        </p:spPr>
        <p:txBody>
          <a:bodyPr wrap="square" rtlCol="0">
            <a:spAutoFit/>
          </a:bodyPr>
          <a:lstStyle/>
          <a:p>
            <a:r>
              <a:rPr lang="en-US" sz="1400" dirty="0" smtClean="0"/>
              <a:t>Fig. 1:</a:t>
            </a:r>
            <a:endParaRPr lang="en-US" sz="1400" dirty="0"/>
          </a:p>
        </p:txBody>
      </p:sp>
      <p:sp>
        <p:nvSpPr>
          <p:cNvPr id="12" name="TextBox 11"/>
          <p:cNvSpPr txBox="1"/>
          <p:nvPr/>
        </p:nvSpPr>
        <p:spPr>
          <a:xfrm>
            <a:off x="1166850" y="2926419"/>
            <a:ext cx="694481" cy="307777"/>
          </a:xfrm>
          <a:prstGeom prst="rect">
            <a:avLst/>
          </a:prstGeom>
          <a:noFill/>
        </p:spPr>
        <p:txBody>
          <a:bodyPr wrap="square" rtlCol="0">
            <a:spAutoFit/>
          </a:bodyPr>
          <a:lstStyle/>
          <a:p>
            <a:r>
              <a:rPr lang="en-US" sz="1400" dirty="0" smtClean="0"/>
              <a:t>Fig. 2:</a:t>
            </a:r>
            <a:endParaRPr lang="en-US" sz="1400" dirty="0"/>
          </a:p>
        </p:txBody>
      </p:sp>
      <p:sp>
        <p:nvSpPr>
          <p:cNvPr id="13" name="Rectangle 12"/>
          <p:cNvSpPr>
            <a:spLocks/>
          </p:cNvSpPr>
          <p:nvPr/>
        </p:nvSpPr>
        <p:spPr bwMode="auto">
          <a:xfrm>
            <a:off x="0" y="-867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noProof="0" dirty="0" smtClean="0">
                <a:solidFill>
                  <a:prstClr val="white"/>
                </a:solidFill>
                <a:latin typeface="Century Gothic"/>
                <a:ea typeface="ＭＳ Ｐゴシック" charset="0"/>
                <a:cs typeface="Century Gothic"/>
              </a:rPr>
              <a:t>Browse to </a:t>
            </a:r>
            <a:r>
              <a:rPr lang="en-US" sz="2400" b="1" kern="0" noProof="0" dirty="0" err="1" smtClean="0">
                <a:solidFill>
                  <a:prstClr val="white"/>
                </a:solidFill>
                <a:latin typeface="Century Gothic"/>
                <a:ea typeface="ＭＳ Ｐゴシック" charset="0"/>
                <a:cs typeface="Century Gothic"/>
              </a:rPr>
              <a:t>WeatherApp</a:t>
            </a:r>
            <a:r>
              <a:rPr lang="en-US" sz="2400" b="1" kern="0" noProof="0" dirty="0" smtClean="0">
                <a:solidFill>
                  <a:prstClr val="white"/>
                </a:solidFill>
                <a:latin typeface="Century Gothic"/>
                <a:ea typeface="ＭＳ Ｐゴシック" charset="0"/>
                <a:cs typeface="Century Gothic"/>
              </a:rPr>
              <a:t> URL</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sp>
        <p:nvSpPr>
          <p:cNvPr id="5" name="Slide Number Placeholder 4"/>
          <p:cNvSpPr>
            <a:spLocks noGrp="1"/>
          </p:cNvSpPr>
          <p:nvPr>
            <p:ph type="sldNum" sz="quarter" idx="12"/>
          </p:nvPr>
        </p:nvSpPr>
        <p:spPr/>
        <p:txBody>
          <a:bodyPr/>
          <a:lstStyle/>
          <a:p>
            <a:fld id="{868A5ED3-F9A2-E74F-ACF4-AE717D92BAD0}" type="slidenum">
              <a:rPr lang="en-US" smtClean="0"/>
              <a:t>28</a:t>
            </a:fld>
            <a:endParaRPr lang="en-US"/>
          </a:p>
        </p:txBody>
      </p:sp>
    </p:spTree>
    <p:extLst>
      <p:ext uri="{BB962C8B-B14F-4D97-AF65-F5344CB8AC3E}">
        <p14:creationId xmlns:p14="http://schemas.microsoft.com/office/powerpoint/2010/main" val="10310108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11397" y="5466397"/>
            <a:ext cx="6503840" cy="738664"/>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342900" lvl="0" indent="-342900">
              <a:buFontTx/>
              <a:buAutoNum type="arabicParenR"/>
              <a:defRPr/>
            </a:pPr>
            <a:r>
              <a:rPr lang="en-US" sz="1400" dirty="0" smtClean="0">
                <a:latin typeface="Century Gothic" charset="0"/>
                <a:ea typeface="Century Gothic" charset="0"/>
                <a:cs typeface="Century Gothic" charset="0"/>
              </a:rPr>
              <a:t>Enter a US-based Phone Area Code such as 214 (Texas)</a:t>
            </a:r>
          </a:p>
          <a:p>
            <a:pPr marL="342900" lvl="0" indent="-342900">
              <a:buFontTx/>
              <a:buAutoNum type="arabicParenR"/>
              <a:defRPr/>
            </a:pPr>
            <a:r>
              <a:rPr lang="en-US" sz="1400" dirty="0" smtClean="0">
                <a:latin typeface="Century Gothic" charset="0"/>
                <a:ea typeface="Century Gothic" charset="0"/>
                <a:cs typeface="Century Gothic" charset="0"/>
              </a:rPr>
              <a:t>Click the “Try It Out!” Button.</a:t>
            </a:r>
          </a:p>
          <a:p>
            <a:pPr marL="342900" lvl="0" indent="-342900">
              <a:buFontTx/>
              <a:buAutoNum type="arabicParenR"/>
              <a:defRPr/>
            </a:pPr>
            <a:r>
              <a:rPr lang="en-US" sz="1400" dirty="0" smtClean="0">
                <a:latin typeface="Century Gothic" charset="0"/>
                <a:ea typeface="Century Gothic" charset="0"/>
                <a:cs typeface="Century Gothic" charset="0"/>
              </a:rPr>
              <a:t>Congrats you’ve built and tested a deployable BWCE project!</a:t>
            </a:r>
            <a:endParaRPr lang="en-US" sz="1400" dirty="0">
              <a:latin typeface="Century Gothic" charset="0"/>
              <a:ea typeface="Century Gothic" charset="0"/>
              <a:cs typeface="Century Gothic" charset="0"/>
            </a:endParaRPr>
          </a:p>
        </p:txBody>
      </p:sp>
      <p:pic>
        <p:nvPicPr>
          <p:cNvPr id="8" name="Picture 7"/>
          <p:cNvPicPr>
            <a:picLocks noChangeAspect="1"/>
          </p:cNvPicPr>
          <p:nvPr/>
        </p:nvPicPr>
        <p:blipFill>
          <a:blip r:embed="rId2"/>
          <a:stretch>
            <a:fillRect/>
          </a:stretch>
        </p:blipFill>
        <p:spPr>
          <a:xfrm>
            <a:off x="371391" y="1419812"/>
            <a:ext cx="5413029" cy="3071793"/>
          </a:xfrm>
          <a:prstGeom prst="rect">
            <a:avLst/>
          </a:prstGeom>
          <a:effectLst>
            <a:outerShdw blurRad="63500" sx="102000" sy="102000" algn="ctr" rotWithShape="0">
              <a:prstClr val="black">
                <a:alpha val="40000"/>
              </a:prstClr>
            </a:outerShdw>
          </a:effectLst>
        </p:spPr>
      </p:pic>
      <p:pic>
        <p:nvPicPr>
          <p:cNvPr id="9" name="Picture 8"/>
          <p:cNvPicPr>
            <a:picLocks noChangeAspect="1"/>
          </p:cNvPicPr>
          <p:nvPr/>
        </p:nvPicPr>
        <p:blipFill>
          <a:blip r:embed="rId3"/>
          <a:stretch>
            <a:fillRect/>
          </a:stretch>
        </p:blipFill>
        <p:spPr>
          <a:xfrm>
            <a:off x="6096000" y="1076804"/>
            <a:ext cx="5480936" cy="3822232"/>
          </a:xfrm>
          <a:prstGeom prst="rect">
            <a:avLst/>
          </a:prstGeom>
          <a:effectLst>
            <a:outerShdw blurRad="63500" sx="102000" sy="102000" algn="ctr" rotWithShape="0">
              <a:prstClr val="black">
                <a:alpha val="40000"/>
              </a:prstClr>
            </a:outerShdw>
          </a:effectLst>
        </p:spPr>
      </p:pic>
      <p:sp>
        <p:nvSpPr>
          <p:cNvPr id="6" name="Rectangle 5"/>
          <p:cNvSpPr>
            <a:spLocks/>
          </p:cNvSpPr>
          <p:nvPr/>
        </p:nvSpPr>
        <p:spPr bwMode="auto">
          <a:xfrm>
            <a:off x="0" y="-867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noProof="0" dirty="0" smtClean="0">
                <a:solidFill>
                  <a:prstClr val="white"/>
                </a:solidFill>
                <a:latin typeface="Century Gothic"/>
                <a:ea typeface="ＭＳ Ｐゴシック" charset="0"/>
                <a:cs typeface="Century Gothic"/>
              </a:rPr>
              <a:t>Browse to </a:t>
            </a:r>
            <a:r>
              <a:rPr lang="en-US" sz="2400" b="1" kern="0" noProof="0" dirty="0" err="1" smtClean="0">
                <a:solidFill>
                  <a:prstClr val="white"/>
                </a:solidFill>
                <a:latin typeface="Century Gothic"/>
                <a:ea typeface="ＭＳ Ｐゴシック" charset="0"/>
                <a:cs typeface="Century Gothic"/>
              </a:rPr>
              <a:t>WeatherApp</a:t>
            </a:r>
            <a:r>
              <a:rPr lang="en-US" sz="2400" b="1" kern="0" noProof="0" dirty="0" smtClean="0">
                <a:solidFill>
                  <a:prstClr val="white"/>
                </a:solidFill>
                <a:latin typeface="Century Gothic"/>
                <a:ea typeface="ＭＳ Ｐゴシック" charset="0"/>
                <a:cs typeface="Century Gothic"/>
              </a:rPr>
              <a:t> Client URL and Try It Out!</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sp>
        <p:nvSpPr>
          <p:cNvPr id="4" name="Slide Number Placeholder 3"/>
          <p:cNvSpPr>
            <a:spLocks noGrp="1"/>
          </p:cNvSpPr>
          <p:nvPr>
            <p:ph type="sldNum" sz="quarter" idx="12"/>
          </p:nvPr>
        </p:nvSpPr>
        <p:spPr/>
        <p:txBody>
          <a:bodyPr/>
          <a:lstStyle/>
          <a:p>
            <a:fld id="{868A5ED3-F9A2-E74F-ACF4-AE717D92BAD0}" type="slidenum">
              <a:rPr lang="en-US" smtClean="0"/>
              <a:t>29</a:t>
            </a:fld>
            <a:endParaRPr lang="en-US"/>
          </a:p>
        </p:txBody>
      </p:sp>
    </p:spTree>
    <p:extLst>
      <p:ext uri="{BB962C8B-B14F-4D97-AF65-F5344CB8AC3E}">
        <p14:creationId xmlns:p14="http://schemas.microsoft.com/office/powerpoint/2010/main" val="2119074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5124" y="5186799"/>
            <a:ext cx="8727076" cy="116955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indent="-342900">
              <a:buAutoNum type="arabicParenR"/>
            </a:pPr>
            <a:r>
              <a:rPr lang="en-US" sz="1400" dirty="0" smtClean="0">
                <a:latin typeface="Century Gothic" charset="0"/>
                <a:ea typeface="Century Gothic" charset="0"/>
                <a:cs typeface="Century Gothic" charset="0"/>
              </a:rPr>
              <a:t>From the top </a:t>
            </a:r>
            <a:r>
              <a:rPr lang="en-US" sz="1400" dirty="0" err="1" smtClean="0">
                <a:latin typeface="Century Gothic" charset="0"/>
                <a:ea typeface="Century Gothic" charset="0"/>
                <a:cs typeface="Century Gothic" charset="0"/>
              </a:rPr>
              <a:t>menubar</a:t>
            </a:r>
            <a:r>
              <a:rPr lang="en-US" sz="1400" dirty="0" smtClean="0">
                <a:latin typeface="Century Gothic" charset="0"/>
                <a:ea typeface="Century Gothic" charset="0"/>
                <a:cs typeface="Century Gothic" charset="0"/>
              </a:rPr>
              <a:t>, select Window -&gt; Preferences.   This will launch the preferences dialog box.</a:t>
            </a:r>
          </a:p>
          <a:p>
            <a:pPr marL="342900" indent="-342900">
              <a:buAutoNum type="arabicParenR"/>
            </a:pPr>
            <a:r>
              <a:rPr lang="en-US" sz="1400" dirty="0" smtClean="0">
                <a:latin typeface="Century Gothic" charset="0"/>
                <a:ea typeface="Century Gothic" charset="0"/>
                <a:cs typeface="Century Gothic" charset="0"/>
              </a:rPr>
              <a:t>Navigate in the preferences explorer to </a:t>
            </a:r>
            <a:r>
              <a:rPr lang="en-US" sz="1400" dirty="0" err="1" smtClean="0">
                <a:latin typeface="Century Gothic" charset="0"/>
                <a:ea typeface="Century Gothic" charset="0"/>
                <a:cs typeface="Century Gothic" charset="0"/>
              </a:rPr>
              <a:t>BusinessWorks</a:t>
            </a:r>
            <a:r>
              <a:rPr lang="en-US" sz="1400" dirty="0" smtClean="0">
                <a:latin typeface="Century Gothic" charset="0"/>
                <a:ea typeface="Century Gothic" charset="0"/>
                <a:cs typeface="Century Gothic" charset="0"/>
              </a:rPr>
              <a:t> Container Edition &gt; Container Platform.   By default it is set to Cloud Foundry. </a:t>
            </a:r>
            <a:r>
              <a:rPr lang="en-US" sz="1400" dirty="0" smtClean="0">
                <a:latin typeface="Century Gothic" charset="0"/>
                <a:ea typeface="Century Gothic" charset="0"/>
                <a:cs typeface="Century Gothic" charset="0"/>
              </a:rPr>
              <a:t>Ensure that the container platform is set to Cloud </a:t>
            </a:r>
            <a:r>
              <a:rPr lang="en-US" sz="1400" dirty="0" err="1" smtClean="0">
                <a:latin typeface="Century Gothic" charset="0"/>
                <a:ea typeface="Century Gothic" charset="0"/>
                <a:cs typeface="Century Gothic" charset="0"/>
              </a:rPr>
              <a:t>Foundary</a:t>
            </a:r>
            <a:r>
              <a:rPr lang="en-US" sz="1400" dirty="0" smtClean="0">
                <a:latin typeface="Century Gothic" charset="0"/>
                <a:ea typeface="Century Gothic" charset="0"/>
                <a:cs typeface="Century Gothic" charset="0"/>
              </a:rPr>
              <a:t>.</a:t>
            </a:r>
            <a:endParaRPr lang="en-US" sz="1400" dirty="0" smtClean="0">
              <a:latin typeface="Century Gothic" charset="0"/>
              <a:ea typeface="Century Gothic" charset="0"/>
              <a:cs typeface="Century Gothic" charset="0"/>
            </a:endParaRPr>
          </a:p>
          <a:p>
            <a:pPr marL="342900" indent="-342900">
              <a:buAutoNum type="arabicParenR"/>
            </a:pPr>
            <a:r>
              <a:rPr lang="en-US" sz="1400" dirty="0" smtClean="0">
                <a:latin typeface="Century Gothic" charset="0"/>
                <a:ea typeface="Century Gothic" charset="0"/>
                <a:cs typeface="Century Gothic" charset="0"/>
              </a:rPr>
              <a:t>Click the Apply button and Ok to dismiss the Preferences dialog box.</a:t>
            </a:r>
          </a:p>
        </p:txBody>
      </p:sp>
      <p:sp>
        <p:nvSpPr>
          <p:cNvPr id="5" name="Rectangle 2"/>
          <p:cNvSpPr>
            <a:spLocks/>
          </p:cNvSpPr>
          <p:nvPr/>
        </p:nvSpPr>
        <p:spPr bwMode="auto">
          <a:xfrm>
            <a:off x="0" y="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dirty="0" smtClean="0">
                <a:solidFill>
                  <a:prstClr val="white"/>
                </a:solidFill>
                <a:latin typeface="Century Gothic"/>
                <a:ea typeface="ＭＳ Ｐゴシック" charset="0"/>
                <a:cs typeface="Century Gothic"/>
              </a:rPr>
              <a:t>Configure Preferences for Container Platform to </a:t>
            </a:r>
            <a:r>
              <a:rPr lang="en-US" sz="2400" b="1" kern="0" dirty="0" err="1" smtClean="0">
                <a:solidFill>
                  <a:prstClr val="white"/>
                </a:solidFill>
                <a:latin typeface="Century Gothic"/>
                <a:ea typeface="ＭＳ Ｐゴシック" charset="0"/>
                <a:cs typeface="Century Gothic"/>
              </a:rPr>
              <a:t>Docker</a:t>
            </a:r>
            <a:r>
              <a:rPr kumimoji="0" lang="en-US" sz="2400" b="1" i="0" u="none" strike="noStrike" kern="0" cap="none" spc="0" normalizeH="0" baseline="0" noProof="0" dirty="0" smtClean="0">
                <a:ln>
                  <a:noFill/>
                </a:ln>
                <a:solidFill>
                  <a:prstClr val="white"/>
                </a:solidFill>
                <a:effectLst/>
                <a:uLnTx/>
                <a:uFillTx/>
                <a:latin typeface="Century Gothic"/>
                <a:ea typeface="ＭＳ Ｐゴシック" charset="0"/>
                <a:cs typeface="Century Gothic"/>
              </a:rPr>
              <a:t> </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pic>
        <p:nvPicPr>
          <p:cNvPr id="6" name="Picture 5"/>
          <p:cNvPicPr>
            <a:picLocks noChangeAspect="1"/>
          </p:cNvPicPr>
          <p:nvPr/>
        </p:nvPicPr>
        <p:blipFill>
          <a:blip r:embed="rId3"/>
          <a:stretch>
            <a:fillRect/>
          </a:stretch>
        </p:blipFill>
        <p:spPr>
          <a:xfrm>
            <a:off x="620595" y="1217975"/>
            <a:ext cx="3642845" cy="2068149"/>
          </a:xfrm>
          <a:prstGeom prst="rect">
            <a:avLst/>
          </a:prstGeom>
          <a:effectLst>
            <a:outerShdw blurRad="63500" sx="102000" sy="102000" algn="ctr" rotWithShape="0">
              <a:prstClr val="black">
                <a:alpha val="40000"/>
              </a:prst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3976" y="2318657"/>
            <a:ext cx="7184543" cy="2115494"/>
          </a:xfrm>
          <a:prstGeom prst="rect">
            <a:avLst/>
          </a:prstGeom>
          <a:effectLst>
            <a:outerShdw blurRad="63500" sx="102000" sy="102000" algn="ctr" rotWithShape="0">
              <a:prstClr val="black">
                <a:alpha val="40000"/>
              </a:prstClr>
            </a:outerShdw>
          </a:effectLst>
        </p:spPr>
      </p:pic>
      <p:sp>
        <p:nvSpPr>
          <p:cNvPr id="8" name="Slide Number Placeholder 7"/>
          <p:cNvSpPr>
            <a:spLocks noGrp="1"/>
          </p:cNvSpPr>
          <p:nvPr>
            <p:ph type="sldNum" sz="quarter" idx="12"/>
          </p:nvPr>
        </p:nvSpPr>
        <p:spPr/>
        <p:txBody>
          <a:bodyPr/>
          <a:lstStyle/>
          <a:p>
            <a:fld id="{868A5ED3-F9A2-E74F-ACF4-AE717D92BAD0}" type="slidenum">
              <a:rPr lang="en-US" smtClean="0"/>
              <a:t>3</a:t>
            </a:fld>
            <a:endParaRPr lang="en-US"/>
          </a:p>
        </p:txBody>
      </p:sp>
    </p:spTree>
    <p:extLst>
      <p:ext uri="{BB962C8B-B14F-4D97-AF65-F5344CB8AC3E}">
        <p14:creationId xmlns:p14="http://schemas.microsoft.com/office/powerpoint/2010/main" val="6003872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80603" y="1006957"/>
            <a:ext cx="8420510" cy="4596403"/>
          </a:xfrm>
          <a:prstGeom prst="rect">
            <a:avLst/>
          </a:prstGeom>
        </p:spPr>
      </p:pic>
      <p:sp>
        <p:nvSpPr>
          <p:cNvPr id="3" name="Oval 2"/>
          <p:cNvSpPr/>
          <p:nvPr/>
        </p:nvSpPr>
        <p:spPr>
          <a:xfrm>
            <a:off x="6686551" y="4248133"/>
            <a:ext cx="771526" cy="375509"/>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42458" y="5823745"/>
            <a:ext cx="9225024" cy="73866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indent="-342900">
              <a:buAutoNum type="arabicParenR"/>
            </a:pPr>
            <a:r>
              <a:rPr lang="en-US" sz="1400" dirty="0" smtClean="0">
                <a:latin typeface="Century Gothic" charset="0"/>
                <a:ea typeface="Century Gothic" charset="0"/>
                <a:cs typeface="Century Gothic" charset="0"/>
              </a:rPr>
              <a:t>Now that </a:t>
            </a:r>
            <a:r>
              <a:rPr lang="en-US" sz="1400" dirty="0" err="1" smtClean="0">
                <a:latin typeface="Century Gothic" charset="0"/>
                <a:ea typeface="Century Gothic" charset="0"/>
                <a:cs typeface="Century Gothic" charset="0"/>
              </a:rPr>
              <a:t>WeatherApp</a:t>
            </a:r>
            <a:r>
              <a:rPr lang="en-US" sz="1400" dirty="0" smtClean="0">
                <a:latin typeface="Century Gothic" charset="0"/>
                <a:ea typeface="Century Gothic" charset="0"/>
                <a:cs typeface="Century Gothic" charset="0"/>
              </a:rPr>
              <a:t> has been tested, stop the debugger by clicking the red square circled in green above.</a:t>
            </a:r>
          </a:p>
          <a:p>
            <a:pPr marL="342900" indent="-342900">
              <a:buAutoNum type="arabicParenR"/>
            </a:pPr>
            <a:r>
              <a:rPr lang="en-US" sz="1400" dirty="0" smtClean="0">
                <a:latin typeface="Century Gothic" charset="0"/>
                <a:ea typeface="Century Gothic" charset="0"/>
                <a:cs typeface="Century Gothic" charset="0"/>
              </a:rPr>
              <a:t>Switch back to the Design perspective (tab circled in green above)</a:t>
            </a:r>
          </a:p>
        </p:txBody>
      </p:sp>
      <p:sp>
        <p:nvSpPr>
          <p:cNvPr id="9" name="Rectangle 2"/>
          <p:cNvSpPr>
            <a:spLocks/>
          </p:cNvSpPr>
          <p:nvPr/>
        </p:nvSpPr>
        <p:spPr bwMode="auto">
          <a:xfrm>
            <a:off x="0" y="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noProof="0" dirty="0" smtClean="0">
                <a:solidFill>
                  <a:prstClr val="white"/>
                </a:solidFill>
                <a:latin typeface="Century Gothic"/>
                <a:ea typeface="ＭＳ Ｐゴシック" charset="0"/>
                <a:cs typeface="Century Gothic"/>
              </a:rPr>
              <a:t>Stopping the Debugger</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sp>
        <p:nvSpPr>
          <p:cNvPr id="10" name="Oval 9"/>
          <p:cNvSpPr/>
          <p:nvPr/>
        </p:nvSpPr>
        <p:spPr>
          <a:xfrm>
            <a:off x="7867651" y="1128695"/>
            <a:ext cx="1190624" cy="375509"/>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868A5ED3-F9A2-E74F-ACF4-AE717D92BAD0}" type="slidenum">
              <a:rPr lang="en-US" smtClean="0"/>
              <a:t>30</a:t>
            </a:fld>
            <a:endParaRPr lang="en-US"/>
          </a:p>
        </p:txBody>
      </p:sp>
    </p:spTree>
    <p:extLst>
      <p:ext uri="{BB962C8B-B14F-4D97-AF65-F5344CB8AC3E}">
        <p14:creationId xmlns:p14="http://schemas.microsoft.com/office/powerpoint/2010/main" val="10390678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813946" y="5048676"/>
            <a:ext cx="9225024" cy="1600438"/>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marR="0" lvl="0" indent="-342900" defTabSz="914400" eaLnBrk="1" fontAlgn="auto" latinLnBrk="0" hangingPunct="1">
              <a:lnSpc>
                <a:spcPct val="100000"/>
              </a:lnSpc>
              <a:spcBef>
                <a:spcPts val="0"/>
              </a:spcBef>
              <a:spcAft>
                <a:spcPts val="0"/>
              </a:spcAft>
              <a:buClrTx/>
              <a:buSzTx/>
              <a:buFontTx/>
              <a:buAutoNum type="arabicParenR"/>
              <a:tabLst/>
              <a:defRPr/>
            </a:pPr>
            <a:r>
              <a:rPr lang="en-US" sz="1400" dirty="0" smtClean="0">
                <a:latin typeface="Century Gothic" charset="0"/>
                <a:ea typeface="Century Gothic" charset="0"/>
                <a:cs typeface="Century Gothic" charset="0"/>
              </a:rPr>
              <a:t>In the Project Explorer, navigate to </a:t>
            </a:r>
            <a:r>
              <a:rPr lang="en-US" sz="1400" dirty="0" err="1" smtClean="0">
                <a:latin typeface="Century Gothic" charset="0"/>
                <a:ea typeface="Century Gothic" charset="0"/>
                <a:cs typeface="Century Gothic" charset="0"/>
              </a:rPr>
              <a:t>WeatherApp</a:t>
            </a:r>
            <a:r>
              <a:rPr lang="en-US" sz="1400" dirty="0" smtClean="0">
                <a:latin typeface="Century Gothic" charset="0"/>
                <a:ea typeface="Century Gothic" charset="0"/>
                <a:cs typeface="Century Gothic" charset="0"/>
              </a:rPr>
              <a:t>-&gt;Package Unit-&gt;Overview.  Double-click on Overview to open the Overview configuration screen.  Name the ID </a:t>
            </a:r>
            <a:r>
              <a:rPr lang="en-US" sz="1400" dirty="0" err="1" smtClean="0">
                <a:latin typeface="Century Gothic" charset="0"/>
                <a:ea typeface="Century Gothic" charset="0"/>
                <a:cs typeface="Century Gothic" charset="0"/>
              </a:rPr>
              <a:t>WeatherApp</a:t>
            </a:r>
            <a:r>
              <a:rPr lang="en-US" sz="1400" dirty="0" smtClean="0">
                <a:latin typeface="Century Gothic" charset="0"/>
                <a:ea typeface="Century Gothic" charset="0"/>
                <a:cs typeface="Century Gothic" charset="0"/>
              </a:rPr>
              <a:t>.</a:t>
            </a:r>
          </a:p>
          <a:p>
            <a:pPr marL="342900" marR="0" lvl="0" indent="-342900" defTabSz="914400" eaLnBrk="1" fontAlgn="auto" latinLnBrk="0" hangingPunct="1">
              <a:lnSpc>
                <a:spcPct val="100000"/>
              </a:lnSpc>
              <a:spcBef>
                <a:spcPts val="0"/>
              </a:spcBef>
              <a:spcAft>
                <a:spcPts val="0"/>
              </a:spcAft>
              <a:buClrTx/>
              <a:buSzTx/>
              <a:buFontTx/>
              <a:buAutoNum type="arabicParenR"/>
              <a:tabLst/>
              <a:defRPr/>
            </a:pPr>
            <a:r>
              <a:rPr lang="en-US" sz="1400" dirty="0" smtClean="0">
                <a:latin typeface="Century Gothic" charset="0"/>
                <a:ea typeface="Century Gothic" charset="0"/>
                <a:cs typeface="Century Gothic" charset="0"/>
              </a:rPr>
              <a:t>Click the Export Application for Deployment link.   This will launch the EAR Export Dialog.   Click the ”Browse</a:t>
            </a:r>
            <a:r>
              <a:rPr lang="is-IS" sz="1400" dirty="0" smtClean="0">
                <a:latin typeface="Century Gothic" charset="0"/>
                <a:ea typeface="Century Gothic" charset="0"/>
                <a:cs typeface="Century Gothic" charset="0"/>
              </a:rPr>
              <a:t>…” button and specify the Lab Resources folder to store the *.ear deployment file.  Using the Lab Resources folder will make the docker build convenient because everything will be in the same folder.</a:t>
            </a:r>
          </a:p>
          <a:p>
            <a:pPr marL="342900" marR="0" lvl="0" indent="-342900" defTabSz="914400" eaLnBrk="1" fontAlgn="auto" latinLnBrk="0" hangingPunct="1">
              <a:lnSpc>
                <a:spcPct val="100000"/>
              </a:lnSpc>
              <a:spcBef>
                <a:spcPts val="0"/>
              </a:spcBef>
              <a:spcAft>
                <a:spcPts val="0"/>
              </a:spcAft>
              <a:buClrTx/>
              <a:buSzTx/>
              <a:buFontTx/>
              <a:buAutoNum type="arabicParenR"/>
              <a:tabLst/>
              <a:defRPr/>
            </a:pPr>
            <a:r>
              <a:rPr lang="is-IS" sz="1400" dirty="0" smtClean="0">
                <a:latin typeface="Century Gothic" charset="0"/>
                <a:ea typeface="Century Gothic" charset="0"/>
                <a:cs typeface="Century Gothic" charset="0"/>
              </a:rPr>
              <a:t>Check the box to Use Default EAR file name and click the finish button.</a:t>
            </a:r>
            <a:endParaRPr lang="en-US" sz="1400" dirty="0" smtClean="0">
              <a:latin typeface="Century Gothic" charset="0"/>
              <a:ea typeface="Century Gothic" charset="0"/>
              <a:cs typeface="Century Gothic" charset="0"/>
            </a:endParaRPr>
          </a:p>
        </p:txBody>
      </p:sp>
      <p:sp>
        <p:nvSpPr>
          <p:cNvPr id="9" name="Rectangle 2"/>
          <p:cNvSpPr>
            <a:spLocks/>
          </p:cNvSpPr>
          <p:nvPr/>
        </p:nvSpPr>
        <p:spPr bwMode="auto">
          <a:xfrm>
            <a:off x="0" y="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noProof="0" dirty="0" smtClean="0">
                <a:solidFill>
                  <a:prstClr val="white"/>
                </a:solidFill>
                <a:latin typeface="Century Gothic"/>
                <a:ea typeface="ＭＳ Ｐゴシック" charset="0"/>
                <a:cs typeface="Century Gothic"/>
              </a:rPr>
              <a:t>Creating the Deployment (.ear) File</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pic>
        <p:nvPicPr>
          <p:cNvPr id="4" name="Picture 3"/>
          <p:cNvPicPr>
            <a:picLocks noChangeAspect="1"/>
          </p:cNvPicPr>
          <p:nvPr/>
        </p:nvPicPr>
        <p:blipFill>
          <a:blip r:embed="rId2"/>
          <a:stretch>
            <a:fillRect/>
          </a:stretch>
        </p:blipFill>
        <p:spPr>
          <a:xfrm>
            <a:off x="485775" y="1100901"/>
            <a:ext cx="6057774" cy="2251076"/>
          </a:xfrm>
          <a:prstGeom prst="rect">
            <a:avLst/>
          </a:prstGeom>
          <a:effectLst>
            <a:outerShdw blurRad="63500" sx="102000" sy="102000" algn="ctr" rotWithShape="0">
              <a:prstClr val="black">
                <a:alpha val="40000"/>
              </a:prstClr>
            </a:outerShdw>
          </a:effectLst>
        </p:spPr>
      </p:pic>
      <p:pic>
        <p:nvPicPr>
          <p:cNvPr id="7" name="Picture 6"/>
          <p:cNvPicPr>
            <a:picLocks noChangeAspect="1"/>
          </p:cNvPicPr>
          <p:nvPr/>
        </p:nvPicPr>
        <p:blipFill>
          <a:blip r:embed="rId3"/>
          <a:stretch>
            <a:fillRect/>
          </a:stretch>
        </p:blipFill>
        <p:spPr>
          <a:xfrm>
            <a:off x="6415087" y="2226439"/>
            <a:ext cx="4210671" cy="2507325"/>
          </a:xfrm>
          <a:prstGeom prst="rect">
            <a:avLst/>
          </a:prstGeom>
          <a:effectLst>
            <a:outerShdw blurRad="63500" sx="102000" sy="102000" algn="ctr" rotWithShape="0">
              <a:prstClr val="black">
                <a:alpha val="40000"/>
              </a:prstClr>
            </a:outerShdw>
          </a:effectLst>
        </p:spPr>
      </p:pic>
      <p:sp>
        <p:nvSpPr>
          <p:cNvPr id="5" name="Slide Number Placeholder 4"/>
          <p:cNvSpPr>
            <a:spLocks noGrp="1"/>
          </p:cNvSpPr>
          <p:nvPr>
            <p:ph type="sldNum" sz="quarter" idx="12"/>
          </p:nvPr>
        </p:nvSpPr>
        <p:spPr/>
        <p:txBody>
          <a:bodyPr/>
          <a:lstStyle/>
          <a:p>
            <a:fld id="{868A5ED3-F9A2-E74F-ACF4-AE717D92BAD0}" type="slidenum">
              <a:rPr lang="en-US" smtClean="0"/>
              <a:t>31</a:t>
            </a:fld>
            <a:endParaRPr lang="en-US"/>
          </a:p>
        </p:txBody>
      </p:sp>
    </p:spTree>
    <p:extLst>
      <p:ext uri="{BB962C8B-B14F-4D97-AF65-F5344CB8AC3E}">
        <p14:creationId xmlns:p14="http://schemas.microsoft.com/office/powerpoint/2010/main" val="7867245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85763" y="5308768"/>
            <a:ext cx="9158288" cy="954107"/>
          </a:xfrm>
          <a:prstGeom prst="rect">
            <a:avLst/>
          </a:prstGeom>
          <a:effectLst/>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lvl="0" indent="-342900">
              <a:buFontTx/>
              <a:buAutoNum type="arabicParenR"/>
              <a:defRPr/>
            </a:pPr>
            <a:r>
              <a:rPr lang="en-US" sz="1400" dirty="0" smtClean="0">
                <a:latin typeface="Century Gothic" charset="0"/>
                <a:ea typeface="Century Gothic" charset="0"/>
                <a:cs typeface="Century Gothic" charset="0"/>
              </a:rPr>
              <a:t>In a Terminal Window, enter the command </a:t>
            </a:r>
            <a:r>
              <a:rPr lang="en-US" sz="1400" dirty="0" smtClean="0">
                <a:latin typeface="Century Gothic" charset="0"/>
                <a:ea typeface="Century Gothic" charset="0"/>
                <a:cs typeface="Century Gothic" charset="0"/>
              </a:rPr>
              <a:t>”</a:t>
            </a:r>
            <a:r>
              <a:rPr lang="en-US" sz="1400" b="1" dirty="0" err="1" smtClean="0">
                <a:latin typeface="Century Gothic" charset="0"/>
                <a:ea typeface="Century Gothic" charset="0"/>
                <a:cs typeface="Century Gothic" charset="0"/>
              </a:rPr>
              <a:t>cf</a:t>
            </a:r>
            <a:r>
              <a:rPr lang="en-US" sz="1400" b="1" dirty="0" smtClean="0">
                <a:latin typeface="Century Gothic" charset="0"/>
                <a:ea typeface="Century Gothic" charset="0"/>
                <a:cs typeface="Century Gothic" charset="0"/>
              </a:rPr>
              <a:t> </a:t>
            </a:r>
            <a:r>
              <a:rPr lang="en-US" sz="1400" b="1" dirty="0">
                <a:latin typeface="Century Gothic" charset="0"/>
                <a:ea typeface="Century Gothic" charset="0"/>
                <a:cs typeface="Century Gothic" charset="0"/>
              </a:rPr>
              <a:t>login –a </a:t>
            </a:r>
            <a:r>
              <a:rPr lang="en-US" sz="1400" b="1" u="sng" dirty="0">
                <a:latin typeface="Century Gothic" charset="0"/>
                <a:ea typeface="Century Gothic" charset="0"/>
                <a:cs typeface="Century Gothic" charset="0"/>
                <a:hlinkClick r:id="rId2"/>
              </a:rPr>
              <a:t>https://api.pcfdemo.tibco.com</a:t>
            </a:r>
            <a:r>
              <a:rPr lang="en-US" sz="1400" b="1" dirty="0">
                <a:latin typeface="Century Gothic" charset="0"/>
                <a:ea typeface="Century Gothic" charset="0"/>
                <a:cs typeface="Century Gothic" charset="0"/>
              </a:rPr>
              <a:t> </a:t>
            </a:r>
            <a:r>
              <a:rPr lang="en-US" sz="1400" dirty="0" smtClean="0">
                <a:latin typeface="Century Gothic" charset="0"/>
                <a:ea typeface="Century Gothic" charset="0"/>
                <a:cs typeface="Century Gothic" charset="0"/>
              </a:rPr>
              <a:t>” </a:t>
            </a:r>
            <a:r>
              <a:rPr lang="en-US" sz="1400" dirty="0" smtClean="0">
                <a:latin typeface="Century Gothic" charset="0"/>
                <a:ea typeface="Century Gothic" charset="0"/>
                <a:cs typeface="Century Gothic" charset="0"/>
              </a:rPr>
              <a:t>and hit enter.   This </a:t>
            </a:r>
            <a:r>
              <a:rPr lang="en-US" sz="1400" dirty="0" smtClean="0">
                <a:latin typeface="Century Gothic" charset="0"/>
                <a:ea typeface="Century Gothic" charset="0"/>
                <a:cs typeface="Century Gothic" charset="0"/>
              </a:rPr>
              <a:t>will log you onto the demo Cloud Foundry Instance.</a:t>
            </a:r>
          </a:p>
          <a:p>
            <a:pPr marL="342900" lvl="0" indent="-342900">
              <a:buFontTx/>
              <a:buAutoNum type="arabicParenR"/>
              <a:defRPr/>
            </a:pPr>
            <a:r>
              <a:rPr lang="en-US" sz="1400" dirty="0" smtClean="0">
                <a:latin typeface="Century Gothic" charset="0"/>
                <a:ea typeface="Century Gothic" charset="0"/>
                <a:cs typeface="Century Gothic" charset="0"/>
              </a:rPr>
              <a:t>Enter the PCF username and password provided on your lab information sheet.</a:t>
            </a:r>
          </a:p>
          <a:p>
            <a:pPr marL="342900" lvl="0" indent="-342900">
              <a:buFontTx/>
              <a:buAutoNum type="arabicParenR"/>
              <a:defRPr/>
            </a:pPr>
            <a:r>
              <a:rPr lang="en-US" sz="1400" dirty="0" smtClean="0">
                <a:latin typeface="Century Gothic" charset="0"/>
                <a:ea typeface="Century Gothic" charset="0"/>
                <a:cs typeface="Century Gothic" charset="0"/>
              </a:rPr>
              <a:t>Change your directory by entering the command “</a:t>
            </a:r>
            <a:r>
              <a:rPr lang="en-US" sz="1400" b="1" dirty="0" smtClean="0">
                <a:latin typeface="Century Gothic" charset="0"/>
                <a:ea typeface="Century Gothic" charset="0"/>
                <a:cs typeface="Century Gothic" charset="0"/>
              </a:rPr>
              <a:t>cd /home/</a:t>
            </a:r>
            <a:r>
              <a:rPr lang="en-US" sz="1400" b="1" dirty="0" err="1" smtClean="0">
                <a:latin typeface="Century Gothic" charset="0"/>
                <a:ea typeface="Century Gothic" charset="0"/>
                <a:cs typeface="Century Gothic" charset="0"/>
              </a:rPr>
              <a:t>tibco</a:t>
            </a:r>
            <a:r>
              <a:rPr lang="en-US" sz="1400" b="1" dirty="0" smtClean="0">
                <a:latin typeface="Century Gothic" charset="0"/>
                <a:ea typeface="Century Gothic" charset="0"/>
                <a:cs typeface="Century Gothic" charset="0"/>
              </a:rPr>
              <a:t>/Desktop/</a:t>
            </a:r>
            <a:r>
              <a:rPr lang="en-US" sz="1400" b="1" dirty="0" err="1" smtClean="0">
                <a:latin typeface="Century Gothic" charset="0"/>
                <a:ea typeface="Century Gothic" charset="0"/>
                <a:cs typeface="Century Gothic" charset="0"/>
              </a:rPr>
              <a:t>LabFiles</a:t>
            </a:r>
            <a:r>
              <a:rPr lang="en-US" sz="1400" b="1" dirty="0" smtClean="0">
                <a:latin typeface="Century Gothic" charset="0"/>
                <a:ea typeface="Century Gothic" charset="0"/>
                <a:cs typeface="Century Gothic" charset="0"/>
              </a:rPr>
              <a:t>/BWCE</a:t>
            </a:r>
            <a:r>
              <a:rPr lang="en-US" sz="1400" dirty="0" smtClean="0">
                <a:latin typeface="Century Gothic" charset="0"/>
                <a:ea typeface="Century Gothic" charset="0"/>
                <a:cs typeface="Century Gothic" charset="0"/>
              </a:rPr>
              <a:t>”</a:t>
            </a:r>
            <a:endParaRPr lang="en-US" sz="1400" dirty="0" smtClean="0">
              <a:latin typeface="Century Gothic" charset="0"/>
              <a:ea typeface="Century Gothic" charset="0"/>
              <a:cs typeface="Century Gothic" charset="0"/>
            </a:endParaRPr>
          </a:p>
        </p:txBody>
      </p:sp>
      <p:sp>
        <p:nvSpPr>
          <p:cNvPr id="9" name="Rectangle 2"/>
          <p:cNvSpPr>
            <a:spLocks/>
          </p:cNvSpPr>
          <p:nvPr/>
        </p:nvSpPr>
        <p:spPr bwMode="auto">
          <a:xfrm>
            <a:off x="0" y="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noProof="0" dirty="0" smtClean="0">
                <a:solidFill>
                  <a:prstClr val="white"/>
                </a:solidFill>
                <a:latin typeface="Century Gothic"/>
                <a:ea typeface="ＭＳ Ｐゴシック" charset="0"/>
                <a:cs typeface="Century Gothic"/>
              </a:rPr>
              <a:t>Logging into Cloud Foundry</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8536" y="1049040"/>
            <a:ext cx="7894927" cy="3857387"/>
          </a:xfrm>
          <a:prstGeom prst="rect">
            <a:avLst/>
          </a:prstGeom>
          <a:effectLst>
            <a:outerShdw blurRad="63500" sx="102000" sy="102000" algn="ctr" rotWithShape="0">
              <a:prstClr val="black">
                <a:alpha val="40000"/>
              </a:prstClr>
            </a:outerShdw>
          </a:effectLst>
        </p:spPr>
      </p:pic>
      <p:sp>
        <p:nvSpPr>
          <p:cNvPr id="4" name="Slide Number Placeholder 3"/>
          <p:cNvSpPr>
            <a:spLocks noGrp="1"/>
          </p:cNvSpPr>
          <p:nvPr>
            <p:ph type="sldNum" sz="quarter" idx="12"/>
          </p:nvPr>
        </p:nvSpPr>
        <p:spPr/>
        <p:txBody>
          <a:bodyPr/>
          <a:lstStyle/>
          <a:p>
            <a:fld id="{868A5ED3-F9A2-E74F-ACF4-AE717D92BAD0}" type="slidenum">
              <a:rPr lang="en-US" smtClean="0"/>
              <a:t>32</a:t>
            </a:fld>
            <a:endParaRPr lang="en-US"/>
          </a:p>
        </p:txBody>
      </p:sp>
    </p:spTree>
    <p:extLst>
      <p:ext uri="{BB962C8B-B14F-4D97-AF65-F5344CB8AC3E}">
        <p14:creationId xmlns:p14="http://schemas.microsoft.com/office/powerpoint/2010/main" val="6781841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85763" y="5156363"/>
            <a:ext cx="9158288" cy="307777"/>
          </a:xfrm>
          <a:prstGeom prst="rect">
            <a:avLst/>
          </a:prstGeom>
          <a:effectLst/>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marR="0" lvl="0" indent="-342900" defTabSz="914400" eaLnBrk="1" fontAlgn="auto" latinLnBrk="0" hangingPunct="1">
              <a:lnSpc>
                <a:spcPct val="100000"/>
              </a:lnSpc>
              <a:spcBef>
                <a:spcPts val="0"/>
              </a:spcBef>
              <a:spcAft>
                <a:spcPts val="0"/>
              </a:spcAft>
              <a:buClrTx/>
              <a:buSzTx/>
              <a:buFontTx/>
              <a:buAutoNum type="arabicParenR"/>
              <a:tabLst/>
              <a:defRPr/>
            </a:pPr>
            <a:r>
              <a:rPr lang="en-US" sz="1400" dirty="0" smtClean="0">
                <a:latin typeface="Century Gothic" charset="0"/>
                <a:ea typeface="Century Gothic" charset="0"/>
                <a:cs typeface="Century Gothic" charset="0"/>
              </a:rPr>
              <a:t>Push your application to Cloud Foundry using the following command: </a:t>
            </a:r>
            <a:endParaRPr lang="en-US" sz="1400" dirty="0" smtClean="0">
              <a:latin typeface="Century Gothic" charset="0"/>
              <a:ea typeface="Century Gothic" charset="0"/>
              <a:cs typeface="Century Gothic" charset="0"/>
            </a:endParaRPr>
          </a:p>
        </p:txBody>
      </p:sp>
      <p:sp>
        <p:nvSpPr>
          <p:cNvPr id="9" name="Rectangle 2"/>
          <p:cNvSpPr>
            <a:spLocks/>
          </p:cNvSpPr>
          <p:nvPr/>
        </p:nvSpPr>
        <p:spPr bwMode="auto">
          <a:xfrm>
            <a:off x="0" y="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noProof="0" dirty="0" smtClean="0">
                <a:solidFill>
                  <a:prstClr val="white"/>
                </a:solidFill>
                <a:latin typeface="Century Gothic"/>
                <a:ea typeface="ＭＳ Ｐゴシック" charset="0"/>
                <a:cs typeface="Century Gothic"/>
              </a:rPr>
              <a:t>Pushing an Application to Cloud Foundry</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0617" y="839976"/>
            <a:ext cx="7876700" cy="4123111"/>
          </a:xfrm>
          <a:prstGeom prst="rect">
            <a:avLst/>
          </a:prstGeom>
          <a:effectLst>
            <a:outerShdw blurRad="63500" sx="102000" sy="102000" algn="ctr" rotWithShape="0">
              <a:prstClr val="black">
                <a:alpha val="40000"/>
              </a:prstClr>
            </a:outerShdw>
          </a:effectLst>
        </p:spPr>
      </p:pic>
      <p:sp>
        <p:nvSpPr>
          <p:cNvPr id="4" name="Slide Number Placeholder 3"/>
          <p:cNvSpPr>
            <a:spLocks noGrp="1"/>
          </p:cNvSpPr>
          <p:nvPr>
            <p:ph type="sldNum" sz="quarter" idx="12"/>
          </p:nvPr>
        </p:nvSpPr>
        <p:spPr/>
        <p:txBody>
          <a:bodyPr/>
          <a:lstStyle/>
          <a:p>
            <a:fld id="{868A5ED3-F9A2-E74F-ACF4-AE717D92BAD0}" type="slidenum">
              <a:rPr lang="en-US" smtClean="0"/>
              <a:t>33</a:t>
            </a:fld>
            <a:endParaRPr lang="en-US"/>
          </a:p>
        </p:txBody>
      </p:sp>
      <p:sp>
        <p:nvSpPr>
          <p:cNvPr id="10" name="Rectangle 9"/>
          <p:cNvSpPr/>
          <p:nvPr/>
        </p:nvSpPr>
        <p:spPr>
          <a:xfrm>
            <a:off x="1485900" y="5581451"/>
            <a:ext cx="8226135" cy="800556"/>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b="1" dirty="0" err="1">
                <a:solidFill>
                  <a:sysClr val="windowText" lastClr="000000"/>
                </a:solidFill>
              </a:rPr>
              <a:t>cf</a:t>
            </a:r>
            <a:r>
              <a:rPr lang="en-US" b="1" dirty="0">
                <a:solidFill>
                  <a:sysClr val="windowText" lastClr="000000"/>
                </a:solidFill>
              </a:rPr>
              <a:t> push </a:t>
            </a:r>
            <a:r>
              <a:rPr lang="en-US" b="1" dirty="0" err="1" smtClean="0">
                <a:solidFill>
                  <a:sysClr val="windowText" lastClr="000000"/>
                </a:solidFill>
              </a:rPr>
              <a:t>WeatherApp_XX</a:t>
            </a:r>
            <a:r>
              <a:rPr lang="en-US" b="1" dirty="0" smtClean="0">
                <a:solidFill>
                  <a:sysClr val="windowText" lastClr="000000"/>
                </a:solidFill>
              </a:rPr>
              <a:t> –p ./WeatherApp_1.0.0.ear</a:t>
            </a:r>
            <a:endParaRPr lang="en-US" dirty="0">
              <a:solidFill>
                <a:sysClr val="windowText" lastClr="000000"/>
              </a:solidFill>
            </a:endParaRPr>
          </a:p>
          <a:p>
            <a:pPr algn="ctr"/>
            <a:r>
              <a:rPr lang="en-US" dirty="0">
                <a:solidFill>
                  <a:sysClr val="windowText" lastClr="000000"/>
                </a:solidFill>
              </a:rPr>
              <a:t>Where </a:t>
            </a:r>
            <a:r>
              <a:rPr lang="en-US" b="1" dirty="0">
                <a:solidFill>
                  <a:sysClr val="windowText" lastClr="000000"/>
                </a:solidFill>
              </a:rPr>
              <a:t>XX</a:t>
            </a:r>
            <a:r>
              <a:rPr lang="en-US" dirty="0">
                <a:solidFill>
                  <a:sysClr val="windowText" lastClr="000000"/>
                </a:solidFill>
              </a:rPr>
              <a:t> is your initial (Needed to for unique application on the same instance</a:t>
            </a:r>
            <a:r>
              <a:rPr lang="en-US" dirty="0" smtClean="0">
                <a:solidFill>
                  <a:sysClr val="windowText" lastClr="000000"/>
                </a:solidFill>
              </a:rPr>
              <a:t>)</a:t>
            </a:r>
            <a:endParaRPr lang="en-US" dirty="0">
              <a:solidFill>
                <a:sysClr val="windowText" lastClr="000000"/>
              </a:solidFill>
            </a:endParaRPr>
          </a:p>
        </p:txBody>
      </p:sp>
    </p:spTree>
    <p:extLst>
      <p:ext uri="{BB962C8B-B14F-4D97-AF65-F5344CB8AC3E}">
        <p14:creationId xmlns:p14="http://schemas.microsoft.com/office/powerpoint/2010/main" val="13055953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385763" y="5692037"/>
            <a:ext cx="9158288" cy="307777"/>
          </a:xfrm>
          <a:prstGeom prst="rect">
            <a:avLst/>
          </a:prstGeom>
          <a:effectLst/>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marR="0" lvl="0" indent="-342900" defTabSz="914400" eaLnBrk="1" fontAlgn="auto" latinLnBrk="0" hangingPunct="1">
              <a:lnSpc>
                <a:spcPct val="100000"/>
              </a:lnSpc>
              <a:spcBef>
                <a:spcPts val="0"/>
              </a:spcBef>
              <a:spcAft>
                <a:spcPts val="0"/>
              </a:spcAft>
              <a:buClrTx/>
              <a:buSzTx/>
              <a:buFontTx/>
              <a:buAutoNum type="arabicParenR"/>
              <a:tabLst/>
              <a:defRPr/>
            </a:pPr>
            <a:r>
              <a:rPr lang="en-US" sz="1400" dirty="0" smtClean="0">
                <a:latin typeface="Century Gothic" charset="0"/>
                <a:ea typeface="Century Gothic" charset="0"/>
                <a:cs typeface="Century Gothic" charset="0"/>
              </a:rPr>
              <a:t>Wait for the application to start successfully.</a:t>
            </a:r>
            <a:endParaRPr lang="en-US" sz="1400" dirty="0" smtClean="0">
              <a:latin typeface="Century Gothic" charset="0"/>
              <a:ea typeface="Century Gothic" charset="0"/>
              <a:cs typeface="Century Gothic" charset="0"/>
            </a:endParaRPr>
          </a:p>
        </p:txBody>
      </p:sp>
      <p:sp>
        <p:nvSpPr>
          <p:cNvPr id="9" name="Rectangle 2"/>
          <p:cNvSpPr>
            <a:spLocks/>
          </p:cNvSpPr>
          <p:nvPr/>
        </p:nvSpPr>
        <p:spPr bwMode="auto">
          <a:xfrm>
            <a:off x="0" y="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noProof="0" dirty="0" smtClean="0">
                <a:solidFill>
                  <a:prstClr val="white"/>
                </a:solidFill>
                <a:latin typeface="Century Gothic"/>
                <a:ea typeface="ＭＳ Ｐゴシック" charset="0"/>
                <a:cs typeface="Century Gothic"/>
              </a:rPr>
              <a:t>Pushing an Application to Cloud Foundry</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9746" y="800080"/>
            <a:ext cx="7498443" cy="4535422"/>
          </a:xfrm>
          <a:prstGeom prst="rect">
            <a:avLst/>
          </a:prstGeom>
          <a:effectLst>
            <a:outerShdw blurRad="63500" sx="102000" sy="102000" algn="ctr" rotWithShape="0">
              <a:prstClr val="black">
                <a:alpha val="40000"/>
              </a:prstClr>
            </a:outerShdw>
          </a:effectLst>
        </p:spPr>
      </p:pic>
      <p:sp>
        <p:nvSpPr>
          <p:cNvPr id="4" name="Slide Number Placeholder 3"/>
          <p:cNvSpPr>
            <a:spLocks noGrp="1"/>
          </p:cNvSpPr>
          <p:nvPr>
            <p:ph type="sldNum" sz="quarter" idx="12"/>
          </p:nvPr>
        </p:nvSpPr>
        <p:spPr/>
        <p:txBody>
          <a:bodyPr/>
          <a:lstStyle/>
          <a:p>
            <a:fld id="{868A5ED3-F9A2-E74F-ACF4-AE717D92BAD0}" type="slidenum">
              <a:rPr lang="en-US" smtClean="0"/>
              <a:t>34</a:t>
            </a:fld>
            <a:endParaRPr lang="en-US"/>
          </a:p>
        </p:txBody>
      </p:sp>
    </p:spTree>
    <p:extLst>
      <p:ext uri="{BB962C8B-B14F-4D97-AF65-F5344CB8AC3E}">
        <p14:creationId xmlns:p14="http://schemas.microsoft.com/office/powerpoint/2010/main" val="141482490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00063" y="5555113"/>
            <a:ext cx="9158288" cy="954107"/>
          </a:xfrm>
          <a:prstGeom prst="rect">
            <a:avLst/>
          </a:prstGeom>
          <a:effectLst/>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marR="0" lvl="0" indent="-342900" defTabSz="914400" eaLnBrk="1" fontAlgn="auto" latinLnBrk="0" hangingPunct="1">
              <a:lnSpc>
                <a:spcPct val="100000"/>
              </a:lnSpc>
              <a:spcBef>
                <a:spcPts val="0"/>
              </a:spcBef>
              <a:spcAft>
                <a:spcPts val="0"/>
              </a:spcAft>
              <a:buClrTx/>
              <a:buSzTx/>
              <a:buFontTx/>
              <a:buAutoNum type="arabicParenR"/>
              <a:tabLst/>
              <a:defRPr/>
            </a:pPr>
            <a:r>
              <a:rPr lang="en-US" sz="1400" dirty="0" smtClean="0">
                <a:latin typeface="Century Gothic" charset="0"/>
                <a:ea typeface="Century Gothic" charset="0"/>
                <a:cs typeface="Century Gothic" charset="0"/>
              </a:rPr>
              <a:t>Login to the PCF Development Console at </a:t>
            </a:r>
            <a:r>
              <a:rPr lang="en-US" sz="1400" b="1" dirty="0" smtClean="0">
                <a:latin typeface="Century Gothic" charset="0"/>
                <a:ea typeface="Century Gothic" charset="0"/>
                <a:cs typeface="Century Gothic" charset="0"/>
              </a:rPr>
              <a:t>https://</a:t>
            </a:r>
            <a:r>
              <a:rPr lang="en-US" sz="1400" b="1" dirty="0" err="1" smtClean="0">
                <a:latin typeface="Century Gothic" charset="0"/>
                <a:ea typeface="Century Gothic" charset="0"/>
                <a:cs typeface="Century Gothic" charset="0"/>
              </a:rPr>
              <a:t>login.pcfdemo.tibco.com</a:t>
            </a:r>
            <a:r>
              <a:rPr lang="en-US" sz="1400" b="1" dirty="0" smtClean="0">
                <a:latin typeface="Century Gothic" charset="0"/>
                <a:ea typeface="Century Gothic" charset="0"/>
                <a:cs typeface="Century Gothic" charset="0"/>
              </a:rPr>
              <a:t> </a:t>
            </a:r>
            <a:r>
              <a:rPr lang="en-US" sz="1400" dirty="0" smtClean="0">
                <a:latin typeface="Century Gothic" charset="0"/>
                <a:ea typeface="Century Gothic" charset="0"/>
                <a:cs typeface="Century Gothic" charset="0"/>
              </a:rPr>
              <a:t>using the </a:t>
            </a:r>
            <a:r>
              <a:rPr lang="en-US" sz="1400" b="1" dirty="0" smtClean="0">
                <a:latin typeface="Century Gothic" charset="0"/>
                <a:ea typeface="Century Gothic" charset="0"/>
                <a:cs typeface="Century Gothic" charset="0"/>
              </a:rPr>
              <a:t>PCF Username</a:t>
            </a:r>
            <a:r>
              <a:rPr lang="en-US" sz="1400" dirty="0" smtClean="0">
                <a:latin typeface="Century Gothic" charset="0"/>
                <a:ea typeface="Century Gothic" charset="0"/>
                <a:cs typeface="Century Gothic" charset="0"/>
              </a:rPr>
              <a:t> and </a:t>
            </a:r>
            <a:r>
              <a:rPr lang="en-US" sz="1400" b="1" dirty="0" smtClean="0">
                <a:latin typeface="Century Gothic" charset="0"/>
                <a:ea typeface="Century Gothic" charset="0"/>
                <a:cs typeface="Century Gothic" charset="0"/>
              </a:rPr>
              <a:t>Password</a:t>
            </a:r>
            <a:r>
              <a:rPr lang="en-US" sz="1400" dirty="0" smtClean="0">
                <a:latin typeface="Century Gothic" charset="0"/>
                <a:ea typeface="Century Gothic" charset="0"/>
                <a:cs typeface="Century Gothic" charset="0"/>
              </a:rPr>
              <a:t> on your Lab Information Sheet.</a:t>
            </a:r>
            <a:endParaRPr lang="en-US" sz="1400" dirty="0" smtClean="0">
              <a:latin typeface="Century Gothic" charset="0"/>
              <a:ea typeface="Century Gothic" charset="0"/>
              <a:cs typeface="Century Gothic" charset="0"/>
            </a:endParaRPr>
          </a:p>
          <a:p>
            <a:pPr marL="342900" marR="0" lvl="0" indent="-342900" defTabSz="914400" eaLnBrk="1" fontAlgn="auto" latinLnBrk="0" hangingPunct="1">
              <a:lnSpc>
                <a:spcPct val="100000"/>
              </a:lnSpc>
              <a:spcBef>
                <a:spcPts val="0"/>
              </a:spcBef>
              <a:spcAft>
                <a:spcPts val="0"/>
              </a:spcAft>
              <a:buClrTx/>
              <a:buSzTx/>
              <a:buFontTx/>
              <a:buAutoNum type="arabicParenR"/>
              <a:tabLst/>
              <a:defRPr/>
            </a:pPr>
            <a:r>
              <a:rPr lang="en-US" sz="1400" dirty="0" smtClean="0">
                <a:latin typeface="Century Gothic" charset="0"/>
                <a:ea typeface="Century Gothic" charset="0"/>
                <a:cs typeface="Century Gothic" charset="0"/>
              </a:rPr>
              <a:t>Select the </a:t>
            </a:r>
            <a:r>
              <a:rPr lang="en-US" sz="1400" b="1" dirty="0" smtClean="0">
                <a:latin typeface="Century Gothic" charset="0"/>
                <a:ea typeface="Century Gothic" charset="0"/>
                <a:cs typeface="Century Gothic" charset="0"/>
              </a:rPr>
              <a:t>Development</a:t>
            </a:r>
            <a:r>
              <a:rPr lang="en-US" sz="1400" dirty="0" smtClean="0">
                <a:latin typeface="Century Gothic" charset="0"/>
                <a:ea typeface="Century Gothic" charset="0"/>
                <a:cs typeface="Century Gothic" charset="0"/>
              </a:rPr>
              <a:t> tab.</a:t>
            </a:r>
          </a:p>
          <a:p>
            <a:pPr marL="342900" marR="0" lvl="0" indent="-342900" defTabSz="914400" eaLnBrk="1" fontAlgn="auto" latinLnBrk="0" hangingPunct="1">
              <a:lnSpc>
                <a:spcPct val="100000"/>
              </a:lnSpc>
              <a:spcBef>
                <a:spcPts val="0"/>
              </a:spcBef>
              <a:spcAft>
                <a:spcPts val="0"/>
              </a:spcAft>
              <a:buClrTx/>
              <a:buSzTx/>
              <a:buFontTx/>
              <a:buAutoNum type="arabicParenR"/>
              <a:tabLst/>
              <a:defRPr/>
            </a:pPr>
            <a:r>
              <a:rPr lang="en-US" sz="1400" dirty="0" smtClean="0">
                <a:latin typeface="Century Gothic" charset="0"/>
                <a:ea typeface="Century Gothic" charset="0"/>
                <a:cs typeface="Century Gothic" charset="0"/>
              </a:rPr>
              <a:t>Click on App name </a:t>
            </a:r>
            <a:r>
              <a:rPr lang="en-US" sz="1400" dirty="0" err="1" smtClean="0">
                <a:latin typeface="Century Gothic" charset="0"/>
                <a:ea typeface="Century Gothic" charset="0"/>
                <a:cs typeface="Century Gothic" charset="0"/>
              </a:rPr>
              <a:t>WeatherApp_XX</a:t>
            </a:r>
            <a:r>
              <a:rPr lang="en-US" sz="1400" dirty="0" smtClean="0">
                <a:latin typeface="Century Gothic" charset="0"/>
                <a:ea typeface="Century Gothic" charset="0"/>
                <a:cs typeface="Century Gothic" charset="0"/>
              </a:rPr>
              <a:t> to open your Application.</a:t>
            </a:r>
            <a:endParaRPr lang="en-US" sz="1400" dirty="0" smtClean="0">
              <a:latin typeface="Century Gothic" charset="0"/>
              <a:ea typeface="Century Gothic" charset="0"/>
              <a:cs typeface="Century Gothic" charset="0"/>
            </a:endParaRPr>
          </a:p>
        </p:txBody>
      </p:sp>
      <p:sp>
        <p:nvSpPr>
          <p:cNvPr id="9" name="Rectangle 2"/>
          <p:cNvSpPr>
            <a:spLocks/>
          </p:cNvSpPr>
          <p:nvPr/>
        </p:nvSpPr>
        <p:spPr bwMode="auto">
          <a:xfrm>
            <a:off x="0" y="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dirty="0" smtClean="0">
                <a:solidFill>
                  <a:prstClr val="white"/>
                </a:solidFill>
                <a:latin typeface="Century Gothic"/>
                <a:ea typeface="ＭＳ Ｐゴシック" charset="0"/>
                <a:cs typeface="Century Gothic"/>
              </a:rPr>
              <a:t>Using the Cloud Foundry Development Console</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sp>
        <p:nvSpPr>
          <p:cNvPr id="6" name="Slide Number Placeholder 5"/>
          <p:cNvSpPr>
            <a:spLocks noGrp="1"/>
          </p:cNvSpPr>
          <p:nvPr>
            <p:ph type="sldNum" sz="quarter" idx="12"/>
          </p:nvPr>
        </p:nvSpPr>
        <p:spPr/>
        <p:txBody>
          <a:bodyPr/>
          <a:lstStyle/>
          <a:p>
            <a:fld id="{868A5ED3-F9A2-E74F-ACF4-AE717D92BAD0}" type="slidenum">
              <a:rPr lang="en-US" smtClean="0"/>
              <a:t>35</a:t>
            </a:fld>
            <a:endParaRPr lang="en-US"/>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1645108" y="767196"/>
            <a:ext cx="8307339" cy="4667421"/>
          </a:xfrm>
          <a:prstGeom prst="rect">
            <a:avLst/>
          </a:prstGeom>
          <a:ln w="19050">
            <a:solidFill>
              <a:schemeClr val="tx1"/>
            </a:solidFill>
          </a:ln>
        </p:spPr>
      </p:pic>
    </p:spTree>
    <p:extLst>
      <p:ext uri="{BB962C8B-B14F-4D97-AF65-F5344CB8AC3E}">
        <p14:creationId xmlns:p14="http://schemas.microsoft.com/office/powerpoint/2010/main" val="2947320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00063" y="5555113"/>
            <a:ext cx="9158288" cy="523220"/>
          </a:xfrm>
          <a:prstGeom prst="rect">
            <a:avLst/>
          </a:prstGeom>
          <a:effectLst/>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marR="0" lvl="0" indent="-342900" defTabSz="914400" eaLnBrk="1" fontAlgn="auto" latinLnBrk="0" hangingPunct="1">
              <a:lnSpc>
                <a:spcPct val="100000"/>
              </a:lnSpc>
              <a:spcBef>
                <a:spcPts val="0"/>
              </a:spcBef>
              <a:spcAft>
                <a:spcPts val="0"/>
              </a:spcAft>
              <a:buClrTx/>
              <a:buSzTx/>
              <a:buFontTx/>
              <a:buAutoNum type="arabicParenR"/>
              <a:tabLst/>
              <a:defRPr/>
            </a:pPr>
            <a:r>
              <a:rPr lang="en-US" sz="1400" dirty="0" smtClean="0">
                <a:latin typeface="Century Gothic" charset="0"/>
                <a:ea typeface="Century Gothic" charset="0"/>
                <a:cs typeface="Century Gothic" charset="0"/>
              </a:rPr>
              <a:t>Copy your application URL and paste it into a browser, appending “/swagger” to bring up the built in swagger test client. </a:t>
            </a:r>
            <a:endParaRPr lang="en-US" sz="1400" dirty="0" smtClean="0">
              <a:latin typeface="Century Gothic" charset="0"/>
              <a:ea typeface="Century Gothic" charset="0"/>
              <a:cs typeface="Century Gothic" charset="0"/>
            </a:endParaRPr>
          </a:p>
        </p:txBody>
      </p:sp>
      <p:sp>
        <p:nvSpPr>
          <p:cNvPr id="9" name="Rectangle 2"/>
          <p:cNvSpPr>
            <a:spLocks/>
          </p:cNvSpPr>
          <p:nvPr/>
        </p:nvSpPr>
        <p:spPr bwMode="auto">
          <a:xfrm>
            <a:off x="0" y="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dirty="0" smtClean="0">
                <a:solidFill>
                  <a:prstClr val="white"/>
                </a:solidFill>
                <a:latin typeface="Century Gothic"/>
                <a:ea typeface="ＭＳ Ｐゴシック" charset="0"/>
                <a:cs typeface="Century Gothic"/>
              </a:rPr>
              <a:t>Using the Cloud Foundry Development Console</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sp>
        <p:nvSpPr>
          <p:cNvPr id="6" name="Slide Number Placeholder 5"/>
          <p:cNvSpPr>
            <a:spLocks noGrp="1"/>
          </p:cNvSpPr>
          <p:nvPr>
            <p:ph type="sldNum" sz="quarter" idx="12"/>
          </p:nvPr>
        </p:nvSpPr>
        <p:spPr/>
        <p:txBody>
          <a:bodyPr/>
          <a:lstStyle/>
          <a:p>
            <a:fld id="{868A5ED3-F9A2-E74F-ACF4-AE717D92BAD0}" type="slidenum">
              <a:rPr lang="en-US" smtClean="0"/>
              <a:t>36</a:t>
            </a:fld>
            <a:endParaRPr lang="en-US"/>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1645108" y="767196"/>
            <a:ext cx="8307339" cy="4667421"/>
          </a:xfrm>
          <a:prstGeom prst="rect">
            <a:avLst/>
          </a:prstGeom>
          <a:ln w="19050">
            <a:solidFill>
              <a:schemeClr val="tx1"/>
            </a:solidFill>
          </a:ln>
        </p:spPr>
      </p:pic>
    </p:spTree>
    <p:extLst>
      <p:ext uri="{BB962C8B-B14F-4D97-AF65-F5344CB8AC3E}">
        <p14:creationId xmlns:p14="http://schemas.microsoft.com/office/powerpoint/2010/main" val="2767745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00063" y="5555113"/>
            <a:ext cx="9158288" cy="954107"/>
          </a:xfrm>
          <a:prstGeom prst="rect">
            <a:avLst/>
          </a:prstGeom>
          <a:effectLst/>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marR="0" lvl="0" indent="-342900" defTabSz="914400" eaLnBrk="1" fontAlgn="auto" latinLnBrk="0" hangingPunct="1">
              <a:lnSpc>
                <a:spcPct val="100000"/>
              </a:lnSpc>
              <a:spcBef>
                <a:spcPts val="0"/>
              </a:spcBef>
              <a:spcAft>
                <a:spcPts val="0"/>
              </a:spcAft>
              <a:buClrTx/>
              <a:buSzTx/>
              <a:buFontTx/>
              <a:buAutoNum type="arabicParenR"/>
              <a:tabLst/>
              <a:defRPr/>
            </a:pPr>
            <a:r>
              <a:rPr lang="en-US" sz="1400" dirty="0" smtClean="0">
                <a:latin typeface="Century Gothic" charset="0"/>
                <a:ea typeface="Century Gothic" charset="0"/>
                <a:cs typeface="Century Gothic" charset="0"/>
              </a:rPr>
              <a:t>Expand the Weather service.</a:t>
            </a:r>
          </a:p>
          <a:p>
            <a:pPr marL="342900" marR="0" lvl="0" indent="-342900" defTabSz="914400" eaLnBrk="1" fontAlgn="auto" latinLnBrk="0" hangingPunct="1">
              <a:lnSpc>
                <a:spcPct val="100000"/>
              </a:lnSpc>
              <a:spcBef>
                <a:spcPts val="0"/>
              </a:spcBef>
              <a:spcAft>
                <a:spcPts val="0"/>
              </a:spcAft>
              <a:buClrTx/>
              <a:buSzTx/>
              <a:buFontTx/>
              <a:buAutoNum type="arabicParenR"/>
              <a:tabLst/>
              <a:defRPr/>
            </a:pPr>
            <a:r>
              <a:rPr lang="en-US" sz="1400" dirty="0" smtClean="0">
                <a:latin typeface="Century Gothic" charset="0"/>
                <a:ea typeface="Century Gothic" charset="0"/>
                <a:cs typeface="Century Gothic" charset="0"/>
              </a:rPr>
              <a:t>Enter an area code such as 214 and click the “Try it out!” button.  Look at the Response Body for the string “the current temp is: xx”.</a:t>
            </a:r>
          </a:p>
          <a:p>
            <a:pPr marL="342900" marR="0" lvl="0" indent="-342900" defTabSz="914400" eaLnBrk="1" fontAlgn="auto" latinLnBrk="0" hangingPunct="1">
              <a:lnSpc>
                <a:spcPct val="100000"/>
              </a:lnSpc>
              <a:spcBef>
                <a:spcPts val="0"/>
              </a:spcBef>
              <a:spcAft>
                <a:spcPts val="0"/>
              </a:spcAft>
              <a:buClrTx/>
              <a:buSzTx/>
              <a:buFontTx/>
              <a:buAutoNum type="arabicParenR"/>
              <a:tabLst/>
              <a:defRPr/>
            </a:pPr>
            <a:r>
              <a:rPr lang="en-US" sz="1400" dirty="0" smtClean="0">
                <a:latin typeface="Century Gothic" charset="0"/>
                <a:ea typeface="Century Gothic" charset="0"/>
                <a:cs typeface="Century Gothic" charset="0"/>
              </a:rPr>
              <a:t>Congrats</a:t>
            </a:r>
            <a:r>
              <a:rPr lang="en-US" sz="1400" dirty="0" smtClean="0">
                <a:latin typeface="Century Gothic" charset="0"/>
                <a:ea typeface="Century Gothic" charset="0"/>
                <a:cs typeface="Century Gothic" charset="0"/>
              </a:rPr>
              <a:t>, the </a:t>
            </a:r>
            <a:r>
              <a:rPr lang="en-US" sz="1400" dirty="0" err="1" smtClean="0">
                <a:latin typeface="Century Gothic" charset="0"/>
                <a:ea typeface="Century Gothic" charset="0"/>
                <a:cs typeface="Century Gothic" charset="0"/>
              </a:rPr>
              <a:t>WeatherApp</a:t>
            </a:r>
            <a:r>
              <a:rPr lang="en-US" sz="1400" dirty="0" smtClean="0">
                <a:latin typeface="Century Gothic" charset="0"/>
                <a:ea typeface="Century Gothic" charset="0"/>
                <a:cs typeface="Century Gothic" charset="0"/>
              </a:rPr>
              <a:t> is now deployed to </a:t>
            </a:r>
            <a:r>
              <a:rPr lang="en-US" sz="1400" dirty="0" smtClean="0">
                <a:latin typeface="Century Gothic" charset="0"/>
                <a:ea typeface="Century Gothic" charset="0"/>
                <a:cs typeface="Century Gothic" charset="0"/>
              </a:rPr>
              <a:t>Cloud </a:t>
            </a:r>
            <a:r>
              <a:rPr lang="en-US" sz="1400" dirty="0" err="1" smtClean="0">
                <a:latin typeface="Century Gothic" charset="0"/>
                <a:ea typeface="Century Gothic" charset="0"/>
                <a:cs typeface="Century Gothic" charset="0"/>
              </a:rPr>
              <a:t>Foundary</a:t>
            </a:r>
            <a:r>
              <a:rPr lang="en-US" sz="1400" dirty="0" smtClean="0">
                <a:latin typeface="Century Gothic" charset="0"/>
                <a:ea typeface="Century Gothic" charset="0"/>
                <a:cs typeface="Century Gothic" charset="0"/>
              </a:rPr>
              <a:t> </a:t>
            </a:r>
            <a:r>
              <a:rPr lang="en-US" sz="1400" dirty="0" smtClean="0">
                <a:latin typeface="Century Gothic" charset="0"/>
                <a:ea typeface="Century Gothic" charset="0"/>
                <a:cs typeface="Century Gothic" charset="0"/>
              </a:rPr>
              <a:t>and running successfully!</a:t>
            </a:r>
          </a:p>
        </p:txBody>
      </p:sp>
      <p:sp>
        <p:nvSpPr>
          <p:cNvPr id="9" name="Rectangle 2"/>
          <p:cNvSpPr>
            <a:spLocks/>
          </p:cNvSpPr>
          <p:nvPr/>
        </p:nvSpPr>
        <p:spPr bwMode="auto">
          <a:xfrm>
            <a:off x="0" y="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dirty="0" smtClean="0">
                <a:solidFill>
                  <a:prstClr val="white"/>
                </a:solidFill>
                <a:latin typeface="Century Gothic"/>
                <a:ea typeface="ＭＳ Ｐゴシック" charset="0"/>
                <a:cs typeface="Century Gothic"/>
              </a:rPr>
              <a:t>Using the Cloud Foundry Development Console</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7454" y="904385"/>
            <a:ext cx="6623145" cy="4276467"/>
          </a:xfrm>
          <a:prstGeom prst="rect">
            <a:avLst/>
          </a:prstGeom>
          <a:effectLst>
            <a:outerShdw blurRad="63500" sx="102000" sy="102000" algn="ctr" rotWithShape="0">
              <a:prstClr val="black">
                <a:alpha val="40000"/>
              </a:prstClr>
            </a:outerShdw>
          </a:effectLst>
        </p:spPr>
      </p:pic>
      <p:sp>
        <p:nvSpPr>
          <p:cNvPr id="6" name="Slide Number Placeholder 5"/>
          <p:cNvSpPr>
            <a:spLocks noGrp="1"/>
          </p:cNvSpPr>
          <p:nvPr>
            <p:ph type="sldNum" sz="quarter" idx="12"/>
          </p:nvPr>
        </p:nvSpPr>
        <p:spPr/>
        <p:txBody>
          <a:bodyPr/>
          <a:lstStyle/>
          <a:p>
            <a:fld id="{868A5ED3-F9A2-E74F-ACF4-AE717D92BAD0}" type="slidenum">
              <a:rPr lang="en-US" smtClean="0"/>
              <a:t>37</a:t>
            </a:fld>
            <a:endParaRPr lang="en-US"/>
          </a:p>
        </p:txBody>
      </p:sp>
    </p:spTree>
    <p:extLst>
      <p:ext uri="{BB962C8B-B14F-4D97-AF65-F5344CB8AC3E}">
        <p14:creationId xmlns:p14="http://schemas.microsoft.com/office/powerpoint/2010/main" val="6897714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174" y="1236706"/>
            <a:ext cx="5423484" cy="3157242"/>
          </a:xfrm>
          <a:prstGeom prst="rect">
            <a:avLst/>
          </a:prstGeom>
          <a:effectLst>
            <a:outerShdw blurRad="63500" sx="102000" sy="102000" algn="ctr" rotWithShape="0">
              <a:prstClr val="black">
                <a:alpha val="40000"/>
              </a:prstClr>
            </a:outerShdw>
          </a:effectLst>
        </p:spPr>
      </p:pic>
      <p:pic>
        <p:nvPicPr>
          <p:cNvPr id="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469969" y="2057525"/>
            <a:ext cx="4331115" cy="3080532"/>
          </a:xfrm>
          <a:effectLst>
            <a:outerShdw blurRad="63500" sx="102000" sy="102000" algn="ctr" rotWithShape="0">
              <a:prstClr val="black">
                <a:alpha val="40000"/>
              </a:prstClr>
            </a:outerShdw>
          </a:effectLst>
        </p:spPr>
      </p:pic>
      <p:sp>
        <p:nvSpPr>
          <p:cNvPr id="3" name="TextBox 2"/>
          <p:cNvSpPr txBox="1"/>
          <p:nvPr/>
        </p:nvSpPr>
        <p:spPr>
          <a:xfrm>
            <a:off x="693242" y="5510506"/>
            <a:ext cx="8372805" cy="523220"/>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pPr marL="342900" indent="-342900">
              <a:buAutoNum type="arabicParenR"/>
            </a:pPr>
            <a:r>
              <a:rPr lang="en-US" sz="1400" dirty="0" smtClean="0">
                <a:latin typeface="Century Gothic" charset="0"/>
                <a:ea typeface="Century Gothic" charset="0"/>
                <a:cs typeface="Century Gothic" charset="0"/>
              </a:rPr>
              <a:t>Create a new project by clicking file-&gt;new-&gt;project, then select </a:t>
            </a:r>
            <a:r>
              <a:rPr lang="en-US" sz="1400" dirty="0" err="1" smtClean="0">
                <a:latin typeface="Century Gothic" charset="0"/>
                <a:ea typeface="Century Gothic" charset="0"/>
                <a:cs typeface="Century Gothic" charset="0"/>
              </a:rPr>
              <a:t>BusinessWorks</a:t>
            </a:r>
            <a:r>
              <a:rPr lang="en-US" sz="1400" dirty="0" smtClean="0">
                <a:latin typeface="Century Gothic" charset="0"/>
                <a:ea typeface="Century Gothic" charset="0"/>
                <a:cs typeface="Century Gothic" charset="0"/>
              </a:rPr>
              <a:t> Application</a:t>
            </a:r>
          </a:p>
          <a:p>
            <a:pPr marL="342900" indent="-342900">
              <a:buAutoNum type="arabicParenR"/>
            </a:pPr>
            <a:r>
              <a:rPr lang="en-US" sz="1400" dirty="0" smtClean="0">
                <a:latin typeface="Century Gothic" charset="0"/>
                <a:ea typeface="Century Gothic" charset="0"/>
                <a:cs typeface="Century Gothic" charset="0"/>
              </a:rPr>
              <a:t>Name the project </a:t>
            </a:r>
            <a:r>
              <a:rPr lang="en-US" sz="1400" dirty="0" err="1" smtClean="0">
                <a:latin typeface="Century Gothic" charset="0"/>
                <a:ea typeface="Century Gothic" charset="0"/>
                <a:cs typeface="Century Gothic" charset="0"/>
              </a:rPr>
              <a:t>WeatherApp</a:t>
            </a:r>
            <a:endParaRPr lang="en-US" sz="1400" dirty="0">
              <a:latin typeface="Century Gothic" charset="0"/>
              <a:ea typeface="Century Gothic" charset="0"/>
              <a:cs typeface="Century Gothic" charset="0"/>
            </a:endParaRPr>
          </a:p>
        </p:txBody>
      </p:sp>
      <p:sp>
        <p:nvSpPr>
          <p:cNvPr id="6" name="Rectangle 2"/>
          <p:cNvSpPr>
            <a:spLocks/>
          </p:cNvSpPr>
          <p:nvPr/>
        </p:nvSpPr>
        <p:spPr bwMode="auto">
          <a:xfrm>
            <a:off x="0" y="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dirty="0" smtClean="0">
                <a:solidFill>
                  <a:prstClr val="white"/>
                </a:solidFill>
                <a:latin typeface="Century Gothic"/>
                <a:ea typeface="ＭＳ Ｐゴシック" charset="0"/>
                <a:cs typeface="Century Gothic"/>
              </a:rPr>
              <a:t>Create a New BWCE Project</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sp>
        <p:nvSpPr>
          <p:cNvPr id="8" name="Slide Number Placeholder 7"/>
          <p:cNvSpPr>
            <a:spLocks noGrp="1"/>
          </p:cNvSpPr>
          <p:nvPr>
            <p:ph type="sldNum" sz="quarter" idx="12"/>
          </p:nvPr>
        </p:nvSpPr>
        <p:spPr/>
        <p:txBody>
          <a:bodyPr/>
          <a:lstStyle/>
          <a:p>
            <a:fld id="{868A5ED3-F9A2-E74F-ACF4-AE717D92BAD0}" type="slidenum">
              <a:rPr lang="en-US" smtClean="0"/>
              <a:t>4</a:t>
            </a:fld>
            <a:endParaRPr lang="en-US"/>
          </a:p>
        </p:txBody>
      </p:sp>
    </p:spTree>
    <p:extLst>
      <p:ext uri="{BB962C8B-B14F-4D97-AF65-F5344CB8AC3E}">
        <p14:creationId xmlns:p14="http://schemas.microsoft.com/office/powerpoint/2010/main" val="13530728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6087" y="1339658"/>
            <a:ext cx="4149680" cy="2742486"/>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6885" y="2203518"/>
            <a:ext cx="3447143" cy="3092869"/>
          </a:xfrm>
          <a:prstGeom prst="rect">
            <a:avLst/>
          </a:prstGeom>
          <a:effectLst>
            <a:outerShdw blurRad="63500" sx="102000" sy="102000" algn="ctr" rotWithShape="0">
              <a:prstClr val="black">
                <a:alpha val="40000"/>
              </a:prstClr>
            </a:outerShdw>
          </a:effectLst>
        </p:spPr>
      </p:pic>
      <p:sp>
        <p:nvSpPr>
          <p:cNvPr id="2" name="TextBox 1"/>
          <p:cNvSpPr txBox="1"/>
          <p:nvPr/>
        </p:nvSpPr>
        <p:spPr>
          <a:xfrm>
            <a:off x="914400" y="5846044"/>
            <a:ext cx="8632371" cy="52322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indent="-342900">
              <a:buAutoNum type="arabicParenR"/>
            </a:pPr>
            <a:r>
              <a:rPr lang="en-US" sz="1400" dirty="0" smtClean="0">
                <a:latin typeface="Century Gothic" charset="0"/>
                <a:ea typeface="Century Gothic" charset="0"/>
                <a:cs typeface="Century Gothic" charset="0"/>
              </a:rPr>
              <a:t>In the Project Explorer, select the Service Descriptors folder and then right click and import from General-&gt;File System.  This will launch the import wizard</a:t>
            </a:r>
          </a:p>
        </p:txBody>
      </p:sp>
      <p:sp>
        <p:nvSpPr>
          <p:cNvPr id="6" name="Rectangle 2"/>
          <p:cNvSpPr>
            <a:spLocks/>
          </p:cNvSpPr>
          <p:nvPr/>
        </p:nvSpPr>
        <p:spPr bwMode="auto">
          <a:xfrm>
            <a:off x="0" y="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dirty="0" smtClean="0">
                <a:solidFill>
                  <a:prstClr val="white"/>
                </a:solidFill>
                <a:latin typeface="Century Gothic"/>
                <a:ea typeface="ＭＳ Ｐゴシック" charset="0"/>
                <a:cs typeface="Century Gothic"/>
              </a:rPr>
              <a:t>Launching the Import Wizard</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sp>
        <p:nvSpPr>
          <p:cNvPr id="8" name="Slide Number Placeholder 7"/>
          <p:cNvSpPr>
            <a:spLocks noGrp="1"/>
          </p:cNvSpPr>
          <p:nvPr>
            <p:ph type="sldNum" sz="quarter" idx="12"/>
          </p:nvPr>
        </p:nvSpPr>
        <p:spPr/>
        <p:txBody>
          <a:bodyPr/>
          <a:lstStyle/>
          <a:p>
            <a:fld id="{868A5ED3-F9A2-E74F-ACF4-AE717D92BAD0}" type="slidenum">
              <a:rPr lang="en-US" smtClean="0"/>
              <a:t>5</a:t>
            </a:fld>
            <a:endParaRPr lang="en-US"/>
          </a:p>
        </p:txBody>
      </p:sp>
    </p:spTree>
    <p:extLst>
      <p:ext uri="{BB962C8B-B14F-4D97-AF65-F5344CB8AC3E}">
        <p14:creationId xmlns:p14="http://schemas.microsoft.com/office/powerpoint/2010/main" val="9158239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0214" y="992128"/>
            <a:ext cx="4743191" cy="3671760"/>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430" y="994439"/>
            <a:ext cx="3599219" cy="3669447"/>
          </a:xfrm>
          <a:prstGeom prst="rect">
            <a:avLst/>
          </a:prstGeom>
          <a:effectLst>
            <a:outerShdw blurRad="63500" sx="102000" sy="102000" algn="ctr" rotWithShape="0">
              <a:prstClr val="black">
                <a:alpha val="40000"/>
              </a:prstClr>
            </a:outerShdw>
          </a:effectLst>
        </p:spPr>
      </p:pic>
      <p:sp>
        <p:nvSpPr>
          <p:cNvPr id="2" name="TextBox 1"/>
          <p:cNvSpPr txBox="1"/>
          <p:nvPr/>
        </p:nvSpPr>
        <p:spPr>
          <a:xfrm>
            <a:off x="1002011" y="4894107"/>
            <a:ext cx="8664503" cy="138499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400" dirty="0" smtClean="0"/>
              <a:t>1) </a:t>
            </a:r>
            <a:r>
              <a:rPr lang="en-US" sz="1400" dirty="0" smtClean="0">
                <a:latin typeface="Century Gothic" charset="0"/>
                <a:ea typeface="Century Gothic" charset="0"/>
                <a:cs typeface="Century Gothic" charset="0"/>
              </a:rPr>
              <a:t>From the import wizard, click the “Browse</a:t>
            </a:r>
            <a:r>
              <a:rPr lang="is-IS" sz="1400" dirty="0" smtClean="0">
                <a:latin typeface="Century Gothic" charset="0"/>
                <a:ea typeface="Century Gothic" charset="0"/>
                <a:cs typeface="Century Gothic" charset="0"/>
              </a:rPr>
              <a:t>…” </a:t>
            </a:r>
            <a:r>
              <a:rPr lang="en-US" sz="1400" dirty="0" smtClean="0">
                <a:latin typeface="Century Gothic" charset="0"/>
                <a:ea typeface="Century Gothic" charset="0"/>
                <a:cs typeface="Century Gothic" charset="0"/>
              </a:rPr>
              <a:t>button (circled in green) and navigate to /home/</a:t>
            </a:r>
            <a:r>
              <a:rPr lang="en-US" sz="1400" dirty="0" err="1" smtClean="0">
                <a:latin typeface="Century Gothic" charset="0"/>
                <a:ea typeface="Century Gothic" charset="0"/>
                <a:cs typeface="Century Gothic" charset="0"/>
              </a:rPr>
              <a:t>tibco</a:t>
            </a:r>
            <a:r>
              <a:rPr lang="en-US" sz="1400" dirty="0" smtClean="0">
                <a:latin typeface="Century Gothic" charset="0"/>
                <a:ea typeface="Century Gothic" charset="0"/>
                <a:cs typeface="Century Gothic" charset="0"/>
              </a:rPr>
              <a:t>/Desktop/Lab Files/BWCE.  Once you’ve navigated to your lab resources folder, click the open button. This will set the source directory in the Import Wizard.</a:t>
            </a:r>
          </a:p>
          <a:p>
            <a:r>
              <a:rPr lang="en-US" sz="1400" dirty="0" smtClean="0">
                <a:latin typeface="Century Gothic" charset="0"/>
                <a:ea typeface="Century Gothic" charset="0"/>
                <a:cs typeface="Century Gothic" charset="0"/>
              </a:rPr>
              <a:t>2) Check the box next to the </a:t>
            </a:r>
            <a:r>
              <a:rPr lang="en-US" sz="1400" dirty="0" err="1" smtClean="0">
                <a:latin typeface="Century Gothic" charset="0"/>
                <a:ea typeface="Century Gothic" charset="0"/>
                <a:cs typeface="Century Gothic" charset="0"/>
              </a:rPr>
              <a:t>WeatherApp.json</a:t>
            </a:r>
            <a:r>
              <a:rPr lang="en-US" sz="1400" dirty="0" smtClean="0">
                <a:latin typeface="Century Gothic" charset="0"/>
                <a:ea typeface="Century Gothic" charset="0"/>
                <a:cs typeface="Century Gothic" charset="0"/>
              </a:rPr>
              <a:t> </a:t>
            </a:r>
            <a:r>
              <a:rPr lang="en-US" sz="1400" dirty="0" smtClean="0">
                <a:latin typeface="Century Gothic" charset="0"/>
                <a:ea typeface="Century Gothic" charset="0"/>
                <a:cs typeface="Century Gothic" charset="0"/>
              </a:rPr>
              <a:t>file </a:t>
            </a:r>
            <a:endParaRPr lang="en-US" sz="1400" dirty="0" smtClean="0">
              <a:latin typeface="Century Gothic" charset="0"/>
              <a:ea typeface="Century Gothic" charset="0"/>
              <a:cs typeface="Century Gothic" charset="0"/>
            </a:endParaRPr>
          </a:p>
          <a:p>
            <a:r>
              <a:rPr lang="en-US" sz="1400" dirty="0" smtClean="0">
                <a:latin typeface="Century Gothic" charset="0"/>
                <a:ea typeface="Century Gothic" charset="0"/>
                <a:cs typeface="Century Gothic" charset="0"/>
              </a:rPr>
              <a:t>3) Check the box next to the </a:t>
            </a:r>
            <a:r>
              <a:rPr lang="en-US" sz="1400" dirty="0" err="1" smtClean="0">
                <a:latin typeface="Century Gothic" charset="0"/>
                <a:ea typeface="Century Gothic" charset="0"/>
                <a:cs typeface="Century Gothic" charset="0"/>
              </a:rPr>
              <a:t>areacode_lookup.json</a:t>
            </a:r>
            <a:r>
              <a:rPr lang="en-US" sz="1400" dirty="0" smtClean="0">
                <a:latin typeface="Century Gothic" charset="0"/>
                <a:ea typeface="Century Gothic" charset="0"/>
                <a:cs typeface="Century Gothic" charset="0"/>
              </a:rPr>
              <a:t> file</a:t>
            </a:r>
          </a:p>
          <a:p>
            <a:r>
              <a:rPr lang="en-US" sz="1400" dirty="0" smtClean="0">
                <a:latin typeface="Century Gothic" charset="0"/>
                <a:ea typeface="Century Gothic" charset="0"/>
                <a:cs typeface="Century Gothic" charset="0"/>
              </a:rPr>
              <a:t>4) click </a:t>
            </a:r>
            <a:r>
              <a:rPr lang="en-US" sz="1400" dirty="0" smtClean="0">
                <a:latin typeface="Century Gothic" charset="0"/>
                <a:ea typeface="Century Gothic" charset="0"/>
                <a:cs typeface="Century Gothic" charset="0"/>
              </a:rPr>
              <a:t>Finish.</a:t>
            </a:r>
            <a:endParaRPr lang="en-US" sz="1400" dirty="0">
              <a:latin typeface="Century Gothic" charset="0"/>
              <a:ea typeface="Century Gothic" charset="0"/>
              <a:cs typeface="Century Gothic" charset="0"/>
            </a:endParaRPr>
          </a:p>
        </p:txBody>
      </p:sp>
      <p:sp>
        <p:nvSpPr>
          <p:cNvPr id="7" name="Rectangle 2"/>
          <p:cNvSpPr>
            <a:spLocks/>
          </p:cNvSpPr>
          <p:nvPr/>
        </p:nvSpPr>
        <p:spPr bwMode="auto">
          <a:xfrm>
            <a:off x="0" y="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dirty="0" smtClean="0">
                <a:solidFill>
                  <a:prstClr val="white"/>
                </a:solidFill>
                <a:latin typeface="Century Gothic"/>
                <a:ea typeface="ＭＳ Ｐゴシック" charset="0"/>
                <a:cs typeface="Century Gothic"/>
              </a:rPr>
              <a:t>Importing the </a:t>
            </a:r>
            <a:r>
              <a:rPr lang="en-US" sz="2400" b="1" kern="0" dirty="0" err="1" smtClean="0">
                <a:solidFill>
                  <a:prstClr val="white"/>
                </a:solidFill>
                <a:latin typeface="Century Gothic"/>
                <a:ea typeface="ＭＳ Ｐゴシック" charset="0"/>
                <a:cs typeface="Century Gothic"/>
              </a:rPr>
              <a:t>WeatherApp.json</a:t>
            </a:r>
            <a:r>
              <a:rPr lang="en-US" sz="2400" b="1" kern="0" dirty="0" smtClean="0">
                <a:solidFill>
                  <a:prstClr val="white"/>
                </a:solidFill>
                <a:latin typeface="Century Gothic"/>
                <a:ea typeface="ＭＳ Ｐゴシック" charset="0"/>
                <a:cs typeface="Century Gothic"/>
              </a:rPr>
              <a:t> File</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sp>
        <p:nvSpPr>
          <p:cNvPr id="8" name="Oval 7"/>
          <p:cNvSpPr/>
          <p:nvPr/>
        </p:nvSpPr>
        <p:spPr>
          <a:xfrm>
            <a:off x="3924421" y="1511515"/>
            <a:ext cx="598594" cy="349941"/>
          </a:xfrm>
          <a:prstGeom prst="ellipse">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Slide Number Placeholder 8"/>
          <p:cNvSpPr>
            <a:spLocks noGrp="1"/>
          </p:cNvSpPr>
          <p:nvPr>
            <p:ph type="sldNum" sz="quarter" idx="12"/>
          </p:nvPr>
        </p:nvSpPr>
        <p:spPr/>
        <p:txBody>
          <a:bodyPr/>
          <a:lstStyle/>
          <a:p>
            <a:fld id="{868A5ED3-F9A2-E74F-ACF4-AE717D92BAD0}" type="slidenum">
              <a:rPr lang="en-US" smtClean="0"/>
              <a:t>6</a:t>
            </a:fld>
            <a:endParaRPr lang="en-US"/>
          </a:p>
        </p:txBody>
      </p:sp>
    </p:spTree>
    <p:extLst>
      <p:ext uri="{BB962C8B-B14F-4D97-AF65-F5344CB8AC3E}">
        <p14:creationId xmlns:p14="http://schemas.microsoft.com/office/powerpoint/2010/main" val="12382497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3580" y="1214603"/>
            <a:ext cx="6458118" cy="2030904"/>
          </a:xfrm>
          <a:prstGeom prst="rect">
            <a:avLst/>
          </a:prstGeom>
          <a:effectLst>
            <a:outerShdw blurRad="63500" sx="102000" sy="102000" algn="ctr" rotWithShape="0">
              <a:prstClr val="black">
                <a:alpha val="40000"/>
              </a:prst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5985" y="2833723"/>
            <a:ext cx="6062130" cy="2112838"/>
          </a:xfrm>
          <a:prstGeom prst="rect">
            <a:avLst/>
          </a:prstGeom>
          <a:effectLst>
            <a:outerShdw blurRad="63500" sx="102000" sy="102000" algn="ctr" rotWithShape="0">
              <a:prstClr val="black">
                <a:alpha val="40000"/>
              </a:prstClr>
            </a:outerShdw>
          </a:effectLst>
        </p:spPr>
      </p:pic>
      <p:sp>
        <p:nvSpPr>
          <p:cNvPr id="2" name="TextBox 1"/>
          <p:cNvSpPr txBox="1"/>
          <p:nvPr/>
        </p:nvSpPr>
        <p:spPr>
          <a:xfrm>
            <a:off x="977635" y="5278884"/>
            <a:ext cx="7870480" cy="116955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indent="-342900">
              <a:buAutoNum type="arabicParenR"/>
            </a:pPr>
            <a:r>
              <a:rPr lang="en-US" sz="1400" dirty="0" smtClean="0">
                <a:latin typeface="Century Gothic" charset="0"/>
                <a:ea typeface="Century Gothic" charset="0"/>
                <a:cs typeface="Century Gothic" charset="0"/>
              </a:rPr>
              <a:t>Navigate in the Project explorer into the newly imported </a:t>
            </a:r>
            <a:r>
              <a:rPr lang="en-US" sz="1400" dirty="0" err="1" smtClean="0">
                <a:latin typeface="Century Gothic" charset="0"/>
                <a:ea typeface="Century Gothic" charset="0"/>
                <a:cs typeface="Century Gothic" charset="0"/>
              </a:rPr>
              <a:t>WeatherApp.json</a:t>
            </a:r>
            <a:r>
              <a:rPr lang="en-US" sz="1400" dirty="0" smtClean="0">
                <a:latin typeface="Century Gothic" charset="0"/>
                <a:ea typeface="Century Gothic" charset="0"/>
                <a:cs typeface="Century Gothic" charset="0"/>
              </a:rPr>
              <a:t> object.  Navigate down to the /weather element as in Fig 1.</a:t>
            </a:r>
          </a:p>
          <a:p>
            <a:pPr marL="342900" indent="-342900">
              <a:buAutoNum type="arabicParenR"/>
            </a:pPr>
            <a:r>
              <a:rPr lang="en-US" sz="1400" dirty="0" smtClean="0">
                <a:latin typeface="Century Gothic" charset="0"/>
                <a:ea typeface="Century Gothic" charset="0"/>
                <a:cs typeface="Century Gothic" charset="0"/>
              </a:rPr>
              <a:t>See green annotations in Fig. 1 and Drag and drop the /weather Element into the Process Canvas.  You will need to drop it to the left of the process flow box. It should look like Fig. 2, when you’re done.</a:t>
            </a:r>
          </a:p>
        </p:txBody>
      </p:sp>
      <p:sp>
        <p:nvSpPr>
          <p:cNvPr id="3" name="TextBox 2"/>
          <p:cNvSpPr txBox="1"/>
          <p:nvPr/>
        </p:nvSpPr>
        <p:spPr>
          <a:xfrm>
            <a:off x="370005" y="1724133"/>
            <a:ext cx="957895" cy="307777"/>
          </a:xfrm>
          <a:prstGeom prst="rect">
            <a:avLst/>
          </a:prstGeom>
          <a:noFill/>
        </p:spPr>
        <p:txBody>
          <a:bodyPr wrap="square" rtlCol="0">
            <a:spAutoFit/>
          </a:bodyPr>
          <a:lstStyle/>
          <a:p>
            <a:r>
              <a:rPr lang="en-US" sz="1400" dirty="0" smtClean="0">
                <a:latin typeface="Century Gothic" charset="0"/>
                <a:ea typeface="Century Gothic" charset="0"/>
                <a:cs typeface="Century Gothic" charset="0"/>
              </a:rPr>
              <a:t>Fig. 1</a:t>
            </a:r>
            <a:endParaRPr lang="en-US" sz="1400" dirty="0">
              <a:latin typeface="Century Gothic" charset="0"/>
              <a:ea typeface="Century Gothic" charset="0"/>
              <a:cs typeface="Century Gothic" charset="0"/>
            </a:endParaRPr>
          </a:p>
        </p:txBody>
      </p:sp>
      <p:sp>
        <p:nvSpPr>
          <p:cNvPr id="8" name="TextBox 7"/>
          <p:cNvSpPr txBox="1"/>
          <p:nvPr/>
        </p:nvSpPr>
        <p:spPr>
          <a:xfrm>
            <a:off x="2037483" y="3755037"/>
            <a:ext cx="859623" cy="307777"/>
          </a:xfrm>
          <a:prstGeom prst="rect">
            <a:avLst/>
          </a:prstGeom>
          <a:noFill/>
        </p:spPr>
        <p:txBody>
          <a:bodyPr wrap="square" rtlCol="0">
            <a:spAutoFit/>
          </a:bodyPr>
          <a:lstStyle/>
          <a:p>
            <a:r>
              <a:rPr lang="en-US" sz="1400" dirty="0" smtClean="0"/>
              <a:t>Fig 2.</a:t>
            </a:r>
            <a:endParaRPr lang="en-US" sz="1400" dirty="0"/>
          </a:p>
        </p:txBody>
      </p:sp>
      <p:sp>
        <p:nvSpPr>
          <p:cNvPr id="9" name="TextBox 8"/>
          <p:cNvSpPr txBox="1"/>
          <p:nvPr/>
        </p:nvSpPr>
        <p:spPr>
          <a:xfrm>
            <a:off x="1867366" y="1971712"/>
            <a:ext cx="1376577" cy="276999"/>
          </a:xfrm>
          <a:prstGeom prst="rect">
            <a:avLst/>
          </a:prstGeom>
          <a:noFill/>
        </p:spPr>
        <p:txBody>
          <a:bodyPr wrap="square" rtlCol="0">
            <a:spAutoFit/>
          </a:bodyPr>
          <a:lstStyle/>
          <a:p>
            <a:r>
              <a:rPr lang="en-US" sz="1200" b="1" dirty="0" smtClean="0">
                <a:solidFill>
                  <a:srgbClr val="00B050"/>
                </a:solidFill>
              </a:rPr>
              <a:t>Drag this to here</a:t>
            </a:r>
            <a:endParaRPr lang="en-US" sz="1200" b="1" dirty="0">
              <a:solidFill>
                <a:srgbClr val="00B050"/>
              </a:solidFill>
            </a:endParaRPr>
          </a:p>
        </p:txBody>
      </p:sp>
      <p:cxnSp>
        <p:nvCxnSpPr>
          <p:cNvPr id="11" name="Straight Arrow Connector 10"/>
          <p:cNvCxnSpPr>
            <a:endCxn id="16" idx="2"/>
          </p:cNvCxnSpPr>
          <p:nvPr/>
        </p:nvCxnSpPr>
        <p:spPr>
          <a:xfrm>
            <a:off x="1867366" y="1908799"/>
            <a:ext cx="1049854" cy="31899"/>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1472221" y="1745880"/>
            <a:ext cx="482030" cy="162919"/>
          </a:xfrm>
          <a:prstGeom prst="ellipse">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Oval 15"/>
          <p:cNvSpPr/>
          <p:nvPr/>
        </p:nvSpPr>
        <p:spPr>
          <a:xfrm>
            <a:off x="2917220" y="1859238"/>
            <a:ext cx="129417" cy="162919"/>
          </a:xfrm>
          <a:prstGeom prst="ellipse">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Rectangle 2"/>
          <p:cNvSpPr>
            <a:spLocks/>
          </p:cNvSpPr>
          <p:nvPr/>
        </p:nvSpPr>
        <p:spPr bwMode="auto">
          <a:xfrm>
            <a:off x="0" y="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dirty="0" smtClean="0">
                <a:solidFill>
                  <a:prstClr val="white"/>
                </a:solidFill>
                <a:latin typeface="Century Gothic"/>
                <a:ea typeface="ＭＳ Ｐゴシック" charset="0"/>
                <a:cs typeface="Century Gothic"/>
              </a:rPr>
              <a:t>Defining the Weather Service</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sp>
        <p:nvSpPr>
          <p:cNvPr id="10" name="Slide Number Placeholder 9"/>
          <p:cNvSpPr>
            <a:spLocks noGrp="1"/>
          </p:cNvSpPr>
          <p:nvPr>
            <p:ph type="sldNum" sz="quarter" idx="12"/>
          </p:nvPr>
        </p:nvSpPr>
        <p:spPr/>
        <p:txBody>
          <a:bodyPr/>
          <a:lstStyle/>
          <a:p>
            <a:fld id="{868A5ED3-F9A2-E74F-ACF4-AE717D92BAD0}" type="slidenum">
              <a:rPr lang="en-US" smtClean="0"/>
              <a:t>7</a:t>
            </a:fld>
            <a:endParaRPr lang="en-US"/>
          </a:p>
        </p:txBody>
      </p:sp>
    </p:spTree>
    <p:extLst>
      <p:ext uri="{BB962C8B-B14F-4D97-AF65-F5344CB8AC3E}">
        <p14:creationId xmlns:p14="http://schemas.microsoft.com/office/powerpoint/2010/main" val="1861883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700" y="1248565"/>
            <a:ext cx="11316319" cy="3612595"/>
          </a:xfrm>
          <a:prstGeom prst="rect">
            <a:avLst/>
          </a:prstGeom>
          <a:effectLst>
            <a:outerShdw blurRad="63500" sx="102000" sy="102000" algn="ctr" rotWithShape="0">
              <a:prstClr val="black">
                <a:alpha val="40000"/>
              </a:prstClr>
            </a:outerShdw>
          </a:effectLst>
        </p:spPr>
      </p:pic>
      <p:sp>
        <p:nvSpPr>
          <p:cNvPr id="3" name="TextBox 2"/>
          <p:cNvSpPr txBox="1"/>
          <p:nvPr/>
        </p:nvSpPr>
        <p:spPr>
          <a:xfrm>
            <a:off x="763929" y="5307105"/>
            <a:ext cx="9225024" cy="52322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indent="-342900">
              <a:buAutoNum type="arabicParenR"/>
            </a:pPr>
            <a:r>
              <a:rPr lang="en-US" sz="1400" dirty="0" smtClean="0">
                <a:latin typeface="Century Gothic" charset="0"/>
                <a:ea typeface="Century Gothic" charset="0"/>
                <a:cs typeface="Century Gothic" charset="0"/>
              </a:rPr>
              <a:t>In the Project Explorer, navigate to /</a:t>
            </a:r>
            <a:r>
              <a:rPr lang="en-US" sz="1400" dirty="0" err="1" smtClean="0">
                <a:latin typeface="Century Gothic" charset="0"/>
                <a:ea typeface="Century Gothic" charset="0"/>
                <a:cs typeface="Century Gothic" charset="0"/>
              </a:rPr>
              <a:t>areacode</a:t>
            </a:r>
            <a:r>
              <a:rPr lang="en-US" sz="1400" dirty="0" smtClean="0">
                <a:latin typeface="Century Gothic" charset="0"/>
                <a:ea typeface="Century Gothic" charset="0"/>
                <a:cs typeface="Century Gothic" charset="0"/>
              </a:rPr>
              <a:t>/{</a:t>
            </a:r>
            <a:r>
              <a:rPr lang="en-US" sz="1400" dirty="0" err="1" smtClean="0">
                <a:latin typeface="Century Gothic" charset="0"/>
                <a:ea typeface="Century Gothic" charset="0"/>
                <a:cs typeface="Century Gothic" charset="0"/>
              </a:rPr>
              <a:t>areaCode</a:t>
            </a:r>
            <a:r>
              <a:rPr lang="en-US" sz="1400" dirty="0" smtClean="0">
                <a:latin typeface="Century Gothic" charset="0"/>
                <a:ea typeface="Century Gothic" charset="0"/>
                <a:cs typeface="Century Gothic" charset="0"/>
              </a:rPr>
              <a:t>} operation and select it.</a:t>
            </a:r>
          </a:p>
          <a:p>
            <a:pPr marL="342900" indent="-342900">
              <a:buAutoNum type="arabicParenR"/>
            </a:pPr>
            <a:r>
              <a:rPr lang="en-US" sz="1400" dirty="0" smtClean="0">
                <a:latin typeface="Century Gothic" charset="0"/>
                <a:ea typeface="Century Gothic" charset="0"/>
                <a:cs typeface="Century Gothic" charset="0"/>
              </a:rPr>
              <a:t>Drag and drop it into the Process Canvas as annotated above.</a:t>
            </a:r>
          </a:p>
        </p:txBody>
      </p:sp>
      <p:sp>
        <p:nvSpPr>
          <p:cNvPr id="2" name="Oval 1"/>
          <p:cNvSpPr/>
          <p:nvPr/>
        </p:nvSpPr>
        <p:spPr>
          <a:xfrm>
            <a:off x="1031357" y="2200276"/>
            <a:ext cx="1168918" cy="30900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Elbow Connector 5"/>
          <p:cNvCxnSpPr>
            <a:stCxn id="2" idx="5"/>
          </p:cNvCxnSpPr>
          <p:nvPr/>
        </p:nvCxnSpPr>
        <p:spPr>
          <a:xfrm rot="16200000" flipH="1">
            <a:off x="4732027" y="-238906"/>
            <a:ext cx="286803" cy="5692675"/>
          </a:xfrm>
          <a:prstGeom prst="bentConnector2">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569809" y="2770384"/>
            <a:ext cx="4309581" cy="400110"/>
          </a:xfrm>
          <a:prstGeom prst="rect">
            <a:avLst/>
          </a:prstGeom>
          <a:noFill/>
        </p:spPr>
        <p:txBody>
          <a:bodyPr wrap="square" rtlCol="0">
            <a:spAutoFit/>
          </a:bodyPr>
          <a:lstStyle/>
          <a:p>
            <a:r>
              <a:rPr lang="en-US" sz="1000" b="1" dirty="0" smtClean="0">
                <a:solidFill>
                  <a:srgbClr val="00B050"/>
                </a:solidFill>
                <a:latin typeface="Century Gothic" charset="0"/>
                <a:ea typeface="Century Gothic" charset="0"/>
                <a:cs typeface="Century Gothic" charset="0"/>
              </a:rPr>
              <a:t>Drag and Drop the /</a:t>
            </a:r>
            <a:r>
              <a:rPr lang="en-US" sz="1000" b="1" dirty="0" err="1" smtClean="0">
                <a:solidFill>
                  <a:srgbClr val="00B050"/>
                </a:solidFill>
                <a:latin typeface="Century Gothic" charset="0"/>
                <a:ea typeface="Century Gothic" charset="0"/>
                <a:cs typeface="Century Gothic" charset="0"/>
              </a:rPr>
              <a:t>areacode</a:t>
            </a:r>
            <a:r>
              <a:rPr lang="en-US" sz="1000" b="1" dirty="0" smtClean="0">
                <a:solidFill>
                  <a:srgbClr val="00B050"/>
                </a:solidFill>
                <a:latin typeface="Century Gothic" charset="0"/>
                <a:ea typeface="Century Gothic" charset="0"/>
                <a:cs typeface="Century Gothic" charset="0"/>
              </a:rPr>
              <a:t>/{</a:t>
            </a:r>
            <a:r>
              <a:rPr lang="en-US" sz="1000" b="1" dirty="0" err="1" smtClean="0">
                <a:solidFill>
                  <a:srgbClr val="00B050"/>
                </a:solidFill>
                <a:latin typeface="Century Gothic" charset="0"/>
                <a:ea typeface="Century Gothic" charset="0"/>
                <a:cs typeface="Century Gothic" charset="0"/>
              </a:rPr>
              <a:t>areaCode</a:t>
            </a:r>
            <a:r>
              <a:rPr lang="en-US" sz="1000" b="1" dirty="0" smtClean="0">
                <a:solidFill>
                  <a:srgbClr val="00B050"/>
                </a:solidFill>
                <a:latin typeface="Century Gothic" charset="0"/>
                <a:ea typeface="Century Gothic" charset="0"/>
                <a:cs typeface="Century Gothic" charset="0"/>
              </a:rPr>
              <a:t>} operation into the Service Binding section of the Process Canvas</a:t>
            </a:r>
            <a:endParaRPr lang="en-US" sz="1000" b="1" dirty="0">
              <a:solidFill>
                <a:srgbClr val="00B050"/>
              </a:solidFill>
              <a:latin typeface="Century Gothic" charset="0"/>
              <a:ea typeface="Century Gothic" charset="0"/>
              <a:cs typeface="Century Gothic" charset="0"/>
            </a:endParaRPr>
          </a:p>
        </p:txBody>
      </p:sp>
      <p:sp>
        <p:nvSpPr>
          <p:cNvPr id="9" name="TextBox 8"/>
          <p:cNvSpPr txBox="1"/>
          <p:nvPr/>
        </p:nvSpPr>
        <p:spPr>
          <a:xfrm>
            <a:off x="7681765" y="2570329"/>
            <a:ext cx="612960" cy="400110"/>
          </a:xfrm>
          <a:prstGeom prst="rect">
            <a:avLst/>
          </a:prstGeom>
          <a:noFill/>
        </p:spPr>
        <p:txBody>
          <a:bodyPr wrap="square" rtlCol="0">
            <a:spAutoFit/>
          </a:bodyPr>
          <a:lstStyle/>
          <a:p>
            <a:r>
              <a:rPr lang="en-US" sz="1000" b="1" dirty="0" smtClean="0">
                <a:solidFill>
                  <a:srgbClr val="00B050"/>
                </a:solidFill>
                <a:latin typeface="Century Gothic" charset="0"/>
                <a:ea typeface="Century Gothic" charset="0"/>
                <a:cs typeface="Century Gothic" charset="0"/>
              </a:rPr>
              <a:t>Drop Here</a:t>
            </a:r>
            <a:endParaRPr lang="en-US" sz="1000" b="1" dirty="0">
              <a:solidFill>
                <a:srgbClr val="00B050"/>
              </a:solidFill>
              <a:latin typeface="Century Gothic" charset="0"/>
              <a:ea typeface="Century Gothic" charset="0"/>
              <a:cs typeface="Century Gothic" charset="0"/>
            </a:endParaRPr>
          </a:p>
        </p:txBody>
      </p:sp>
      <p:sp>
        <p:nvSpPr>
          <p:cNvPr id="10" name="Rectangle 2"/>
          <p:cNvSpPr>
            <a:spLocks/>
          </p:cNvSpPr>
          <p:nvPr/>
        </p:nvSpPr>
        <p:spPr bwMode="auto">
          <a:xfrm>
            <a:off x="0" y="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noProof="0" dirty="0" smtClean="0">
                <a:solidFill>
                  <a:prstClr val="white"/>
                </a:solidFill>
                <a:latin typeface="Century Gothic"/>
                <a:ea typeface="ＭＳ Ｐゴシック" charset="0"/>
                <a:cs typeface="Century Gothic"/>
              </a:rPr>
              <a:t>Add /</a:t>
            </a:r>
            <a:r>
              <a:rPr lang="en-US" sz="2400" b="1" kern="0" noProof="0" dirty="0" err="1" smtClean="0">
                <a:solidFill>
                  <a:prstClr val="white"/>
                </a:solidFill>
                <a:latin typeface="Century Gothic"/>
                <a:ea typeface="ＭＳ Ｐゴシック" charset="0"/>
                <a:cs typeface="Century Gothic"/>
              </a:rPr>
              <a:t>areacode</a:t>
            </a:r>
            <a:r>
              <a:rPr lang="en-US" sz="2400" b="1" kern="0" noProof="0" dirty="0" smtClean="0">
                <a:solidFill>
                  <a:prstClr val="white"/>
                </a:solidFill>
                <a:latin typeface="Century Gothic"/>
                <a:ea typeface="ＭＳ Ｐゴシック" charset="0"/>
                <a:cs typeface="Century Gothic"/>
              </a:rPr>
              <a:t>/{</a:t>
            </a:r>
            <a:r>
              <a:rPr lang="en-US" sz="2400" b="1" kern="0" noProof="0" dirty="0" err="1" smtClean="0">
                <a:solidFill>
                  <a:prstClr val="white"/>
                </a:solidFill>
                <a:latin typeface="Century Gothic"/>
                <a:ea typeface="ＭＳ Ｐゴシック" charset="0"/>
                <a:cs typeface="Century Gothic"/>
              </a:rPr>
              <a:t>areaCode</a:t>
            </a:r>
            <a:r>
              <a:rPr lang="en-US" sz="2400" b="1" kern="0" noProof="0" dirty="0" smtClean="0">
                <a:solidFill>
                  <a:prstClr val="white"/>
                </a:solidFill>
                <a:latin typeface="Century Gothic"/>
                <a:ea typeface="ＭＳ Ｐゴシック" charset="0"/>
                <a:cs typeface="Century Gothic"/>
              </a:rPr>
              <a:t>} Service Binding</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sp>
        <p:nvSpPr>
          <p:cNvPr id="11" name="Slide Number Placeholder 10"/>
          <p:cNvSpPr>
            <a:spLocks noGrp="1"/>
          </p:cNvSpPr>
          <p:nvPr>
            <p:ph type="sldNum" sz="quarter" idx="12"/>
          </p:nvPr>
        </p:nvSpPr>
        <p:spPr/>
        <p:txBody>
          <a:bodyPr/>
          <a:lstStyle/>
          <a:p>
            <a:fld id="{868A5ED3-F9A2-E74F-ACF4-AE717D92BAD0}" type="slidenum">
              <a:rPr lang="en-US" smtClean="0"/>
              <a:t>8</a:t>
            </a:fld>
            <a:endParaRPr lang="en-US"/>
          </a:p>
        </p:txBody>
      </p:sp>
    </p:spTree>
    <p:extLst>
      <p:ext uri="{BB962C8B-B14F-4D97-AF65-F5344CB8AC3E}">
        <p14:creationId xmlns:p14="http://schemas.microsoft.com/office/powerpoint/2010/main" val="9381750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908" y="973012"/>
            <a:ext cx="9974677" cy="4324935"/>
          </a:xfrm>
          <a:prstGeom prst="rect">
            <a:avLst/>
          </a:prstGeom>
          <a:effectLst>
            <a:outerShdw blurRad="63500" sx="102000" sy="102000" algn="ctr" rotWithShape="0">
              <a:prstClr val="black">
                <a:alpha val="40000"/>
              </a:prstClr>
            </a:outerShdw>
          </a:effectLst>
        </p:spPr>
      </p:pic>
      <p:sp>
        <p:nvSpPr>
          <p:cNvPr id="3" name="Oval 2"/>
          <p:cNvSpPr/>
          <p:nvPr/>
        </p:nvSpPr>
        <p:spPr>
          <a:xfrm>
            <a:off x="7005755" y="1908675"/>
            <a:ext cx="1168111" cy="252833"/>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Elbow Connector 4"/>
          <p:cNvCxnSpPr/>
          <p:nvPr/>
        </p:nvCxnSpPr>
        <p:spPr>
          <a:xfrm rot="5400000">
            <a:off x="5901368" y="1031048"/>
            <a:ext cx="177488" cy="2031285"/>
          </a:xfrm>
          <a:prstGeom prst="bentConnector2">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069769" y="2161508"/>
            <a:ext cx="684803" cy="215444"/>
          </a:xfrm>
          <a:prstGeom prst="rect">
            <a:avLst/>
          </a:prstGeom>
          <a:noFill/>
        </p:spPr>
        <p:txBody>
          <a:bodyPr wrap="none" rtlCol="0">
            <a:spAutoFit/>
          </a:bodyPr>
          <a:lstStyle/>
          <a:p>
            <a:r>
              <a:rPr lang="en-US" sz="800" b="1" dirty="0" smtClean="0">
                <a:solidFill>
                  <a:srgbClr val="00B050"/>
                </a:solidFill>
                <a:latin typeface="Century Gothic" charset="0"/>
                <a:ea typeface="Century Gothic" charset="0"/>
                <a:cs typeface="Century Gothic" charset="0"/>
              </a:rPr>
              <a:t>Drop Here</a:t>
            </a:r>
            <a:endParaRPr lang="en-US" sz="800" b="1" dirty="0">
              <a:solidFill>
                <a:srgbClr val="00B050"/>
              </a:solidFill>
              <a:latin typeface="Century Gothic" charset="0"/>
              <a:ea typeface="Century Gothic" charset="0"/>
              <a:cs typeface="Century Gothic" charset="0"/>
            </a:endParaRPr>
          </a:p>
        </p:txBody>
      </p:sp>
      <p:sp>
        <p:nvSpPr>
          <p:cNvPr id="8" name="TextBox 7"/>
          <p:cNvSpPr txBox="1"/>
          <p:nvPr/>
        </p:nvSpPr>
        <p:spPr>
          <a:xfrm>
            <a:off x="799659" y="5534451"/>
            <a:ext cx="9225024" cy="73866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indent="-342900">
              <a:buAutoNum type="arabicParenR"/>
            </a:pPr>
            <a:r>
              <a:rPr lang="en-US" sz="1400" dirty="0" smtClean="0">
                <a:latin typeface="Century Gothic" charset="0"/>
                <a:ea typeface="Century Gothic" charset="0"/>
                <a:cs typeface="Century Gothic" charset="0"/>
              </a:rPr>
              <a:t>In the Process Canvas, click on the ”get” operation circled above in green</a:t>
            </a:r>
          </a:p>
          <a:p>
            <a:pPr marL="342900" indent="-342900">
              <a:buAutoNum type="arabicParenR"/>
            </a:pPr>
            <a:r>
              <a:rPr lang="en-US" sz="1400" dirty="0" smtClean="0">
                <a:latin typeface="Century Gothic" charset="0"/>
                <a:ea typeface="Century Gothic" charset="0"/>
                <a:cs typeface="Century Gothic" charset="0"/>
              </a:rPr>
              <a:t>Drag and drop it into the Process Canvas as annotated above.  This will add the Invoke activity to the canvas as shown above and it will be given a default name of ’get’.</a:t>
            </a:r>
          </a:p>
        </p:txBody>
      </p:sp>
      <p:sp>
        <p:nvSpPr>
          <p:cNvPr id="10" name="TextBox 9"/>
          <p:cNvSpPr txBox="1"/>
          <p:nvPr/>
        </p:nvSpPr>
        <p:spPr>
          <a:xfrm>
            <a:off x="7422617" y="2161508"/>
            <a:ext cx="612668" cy="215444"/>
          </a:xfrm>
          <a:prstGeom prst="rect">
            <a:avLst/>
          </a:prstGeom>
          <a:noFill/>
        </p:spPr>
        <p:txBody>
          <a:bodyPr wrap="none" rtlCol="0">
            <a:spAutoFit/>
          </a:bodyPr>
          <a:lstStyle/>
          <a:p>
            <a:r>
              <a:rPr lang="en-US" sz="800" b="1" dirty="0" smtClean="0">
                <a:solidFill>
                  <a:srgbClr val="00B050"/>
                </a:solidFill>
                <a:latin typeface="Century Gothic" charset="0"/>
                <a:ea typeface="Century Gothic" charset="0"/>
                <a:cs typeface="Century Gothic" charset="0"/>
              </a:rPr>
              <a:t>Drag this</a:t>
            </a:r>
            <a:endParaRPr lang="en-US" sz="800" b="1" dirty="0">
              <a:solidFill>
                <a:srgbClr val="00B050"/>
              </a:solidFill>
              <a:latin typeface="Century Gothic" charset="0"/>
              <a:ea typeface="Century Gothic" charset="0"/>
              <a:cs typeface="Century Gothic" charset="0"/>
            </a:endParaRPr>
          </a:p>
        </p:txBody>
      </p:sp>
      <p:sp>
        <p:nvSpPr>
          <p:cNvPr id="9" name="Rectangle 2"/>
          <p:cNvSpPr>
            <a:spLocks/>
          </p:cNvSpPr>
          <p:nvPr/>
        </p:nvSpPr>
        <p:spPr bwMode="auto">
          <a:xfrm>
            <a:off x="0" y="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dirty="0" smtClean="0">
                <a:solidFill>
                  <a:prstClr val="white"/>
                </a:solidFill>
                <a:latin typeface="Century Gothic"/>
                <a:ea typeface="ＭＳ Ｐゴシック" charset="0"/>
                <a:cs typeface="Century Gothic"/>
              </a:rPr>
              <a:t>Invoke </a:t>
            </a:r>
            <a:r>
              <a:rPr lang="en-US" sz="2400" b="1" kern="0" dirty="0" err="1" smtClean="0">
                <a:solidFill>
                  <a:prstClr val="white"/>
                </a:solidFill>
                <a:latin typeface="Century Gothic"/>
                <a:ea typeface="ＭＳ Ｐゴシック" charset="0"/>
                <a:cs typeface="Century Gothic"/>
              </a:rPr>
              <a:t>areacode</a:t>
            </a:r>
            <a:r>
              <a:rPr lang="en-US" sz="2400" b="1" kern="0" dirty="0" smtClean="0">
                <a:solidFill>
                  <a:prstClr val="white"/>
                </a:solidFill>
                <a:latin typeface="Century Gothic"/>
                <a:ea typeface="ＭＳ Ｐゴシック" charset="0"/>
                <a:cs typeface="Century Gothic"/>
              </a:rPr>
              <a:t> service</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sp>
        <p:nvSpPr>
          <p:cNvPr id="11" name="Slide Number Placeholder 10"/>
          <p:cNvSpPr>
            <a:spLocks noGrp="1"/>
          </p:cNvSpPr>
          <p:nvPr>
            <p:ph type="sldNum" sz="quarter" idx="12"/>
          </p:nvPr>
        </p:nvSpPr>
        <p:spPr/>
        <p:txBody>
          <a:bodyPr/>
          <a:lstStyle/>
          <a:p>
            <a:fld id="{868A5ED3-F9A2-E74F-ACF4-AE717D92BAD0}" type="slidenum">
              <a:rPr lang="en-US" smtClean="0"/>
              <a:t>9</a:t>
            </a:fld>
            <a:endParaRPr lang="en-US"/>
          </a:p>
        </p:txBody>
      </p:sp>
    </p:spTree>
    <p:extLst>
      <p:ext uri="{BB962C8B-B14F-4D97-AF65-F5344CB8AC3E}">
        <p14:creationId xmlns:p14="http://schemas.microsoft.com/office/powerpoint/2010/main" val="108306184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20388</TotalTime>
  <Words>2281</Words>
  <Application>Microsoft Macintosh PowerPoint</Application>
  <PresentationFormat>Widescreen</PresentationFormat>
  <Paragraphs>197</Paragraphs>
  <Slides>37</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Calibri</vt:lpstr>
      <vt:lpstr>Calibri Light</vt:lpstr>
      <vt:lpstr>Century Gothic</vt:lpstr>
      <vt:lpstr>ＭＳ Ｐゴシック</vt:lpstr>
      <vt:lpstr>Arial</vt:lpstr>
      <vt:lpstr>Office Theme</vt:lpstr>
      <vt:lpstr>Integration Spectrum Workshop:  TIBCO BusinessWorks Container Edition (BWCE) Hand-On Lab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
  <dc:description/>
  <cp:lastModifiedBy>Matt Tredinnick</cp:lastModifiedBy>
  <cp:revision>135</cp:revision>
  <dcterms:created xsi:type="dcterms:W3CDTF">2016-12-29T17:42:34Z</dcterms:created>
  <dcterms:modified xsi:type="dcterms:W3CDTF">2017-03-17T22:00:45Z</dcterms:modified>
  <cp:category/>
</cp:coreProperties>
</file>